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12192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08D86"/>
    <a:srgbClr val="ECE7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341BF3-75A9-470E-BF9C-EC4F05839168}" v="1" dt="2024-05-23T18:10:00.0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13"/>
  </p:normalViewPr>
  <p:slideViewPr>
    <p:cSldViewPr snapToGrid="0" snapToObjects="1">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sv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7831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stretch>
            <a:fillRect/>
          </a:stretch>
        </p:blipFill>
        <p:spPr>
          <a:xfrm>
            <a:off x="0" y="0"/>
            <a:ext cx="12188952" cy="6856286"/>
          </a:xfrm>
          <a:prstGeom prst="rect">
            <a:avLst/>
          </a:prstGeom>
        </p:spPr>
      </p:pic>
      <p:sp>
        <p:nvSpPr>
          <p:cNvPr id="3" name="Object 2"/>
          <p:cNvSpPr/>
          <p:nvPr/>
        </p:nvSpPr>
        <p:spPr>
          <a:xfrm>
            <a:off x="1553615" y="2261860"/>
            <a:ext cx="9081722" cy="2336494"/>
          </a:xfrm>
          <a:prstGeom prst="rect">
            <a:avLst/>
          </a:prstGeom>
          <a:noFill/>
        </p:spPr>
        <p:txBody>
          <a:bodyPr wrap="square" lIns="0" tIns="0" rIns="0" bIns="0" rtlCol="0" anchor="t"/>
          <a:lstStyle/>
          <a:p>
            <a:pPr algn="ctr">
              <a:lnSpc>
                <a:spcPts val="6134"/>
              </a:lnSpc>
              <a:buNone/>
            </a:pPr>
            <a:r>
              <a:rPr lang="en-US" sz="5400" b="1" dirty="0">
                <a:solidFill>
                  <a:srgbClr val="2A2921"/>
                </a:solidFill>
                <a:latin typeface="Euclid Circular A" pitchFamily="34" charset="0"/>
                <a:ea typeface="Euclid Circular A" pitchFamily="34" charset="-122"/>
                <a:cs typeface="Euclid Circular A" pitchFamily="34" charset="-120"/>
              </a:rPr>
              <a:t>The use of machine learning to predict the diagnosis of malignant and benign tumors</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7F1EB"/>
        </a:solidFill>
        <a:effectLst/>
      </p:bgPr>
    </p:bg>
    <p:spTree>
      <p:nvGrpSpPr>
        <p:cNvPr id="1" name=""/>
        <p:cNvGrpSpPr/>
        <p:nvPr/>
      </p:nvGrpSpPr>
      <p:grpSpPr>
        <a:xfrm>
          <a:off x="0" y="0"/>
          <a:ext cx="0" cy="0"/>
          <a:chOff x="0" y="0"/>
          <a:chExt cx="0" cy="0"/>
        </a:xfrm>
      </p:grpSpPr>
      <p:sp>
        <p:nvSpPr>
          <p:cNvPr id="2" name="Object 1"/>
          <p:cNvSpPr/>
          <p:nvPr/>
        </p:nvSpPr>
        <p:spPr>
          <a:xfrm>
            <a:off x="2181404" y="2126044"/>
            <a:ext cx="8608650" cy="2595866"/>
          </a:xfrm>
          <a:prstGeom prst="rect">
            <a:avLst/>
          </a:prstGeom>
          <a:noFill/>
        </p:spPr>
        <p:txBody>
          <a:bodyPr wrap="square" lIns="0" tIns="0" rIns="0" bIns="0" rtlCol="0" anchor="t"/>
          <a:lstStyle/>
          <a:p>
            <a:pPr algn="l">
              <a:lnSpc>
                <a:spcPts val="2556"/>
              </a:lnSpc>
              <a:buNone/>
            </a:pPr>
            <a:r>
              <a:rPr lang="en-US" sz="2250" dirty="0">
                <a:solidFill>
                  <a:srgbClr val="2A2921"/>
                </a:solidFill>
                <a:latin typeface="Euclid Circular A" pitchFamily="34" charset="0"/>
                <a:ea typeface="Euclid Circular A" pitchFamily="34" charset="-122"/>
                <a:cs typeface="Euclid Circular A" pitchFamily="34" charset="-120"/>
              </a:rPr>
              <a:t>The confusion matrix and the accuracy of malignant cancer cases are fundamental indicators for evaluating and investing in our machine learning model for breast cancer classification. We will continue to improve our model and refine our evaluation techniques to ensure even better results and increased effectiveness in the fight against this devastating disease.</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stretch>
            <a:fillRect/>
          </a:stretch>
        </p:blipFill>
        <p:spPr>
          <a:xfrm>
            <a:off x="0" y="0"/>
            <a:ext cx="12188952" cy="6856286"/>
          </a:xfrm>
          <a:prstGeom prst="rect">
            <a:avLst/>
          </a:prstGeom>
        </p:spPr>
      </p:pic>
      <p:sp>
        <p:nvSpPr>
          <p:cNvPr id="3" name="Object 2"/>
          <p:cNvSpPr/>
          <p:nvPr/>
        </p:nvSpPr>
        <p:spPr>
          <a:xfrm>
            <a:off x="0" y="377096"/>
            <a:ext cx="12188952" cy="540885"/>
          </a:xfrm>
          <a:prstGeom prst="rect">
            <a:avLst/>
          </a:prstGeom>
          <a:noFill/>
        </p:spPr>
        <p:txBody>
          <a:bodyPr wrap="square" lIns="0" tIns="0" rIns="0" bIns="0" rtlCol="0" anchor="t"/>
          <a:lstStyle/>
          <a:p>
            <a:pPr algn="ctr">
              <a:lnSpc>
                <a:spcPts val="4260"/>
              </a:lnSpc>
              <a:buNone/>
            </a:pPr>
            <a:r>
              <a:rPr lang="en-US" sz="3750" b="1" dirty="0">
                <a:solidFill>
                  <a:srgbClr val="2A2921"/>
                </a:solidFill>
                <a:latin typeface="Euclid Circular A" pitchFamily="34" charset="0"/>
                <a:ea typeface="Euclid Circular A" pitchFamily="34" charset="-122"/>
                <a:cs typeface="Euclid Circular A" pitchFamily="34" charset="-120"/>
              </a:rPr>
              <a:t>Content</a:t>
            </a:r>
            <a:endParaRPr lang="en-US" dirty="0"/>
          </a:p>
        </p:txBody>
      </p:sp>
      <p:sp>
        <p:nvSpPr>
          <p:cNvPr id="4" name="Object 3"/>
          <p:cNvSpPr/>
          <p:nvPr/>
        </p:nvSpPr>
        <p:spPr>
          <a:xfrm>
            <a:off x="2237815" y="1794597"/>
            <a:ext cx="8484653" cy="3897286"/>
          </a:xfrm>
          <a:prstGeom prst="rect">
            <a:avLst/>
          </a:prstGeom>
          <a:noFill/>
        </p:spPr>
        <p:txBody>
          <a:bodyPr wrap="square" lIns="0" tIns="0" rIns="0" bIns="0" rtlCol="0" anchor="t"/>
          <a:lstStyle/>
          <a:p>
            <a:pPr marL="242900" indent="-242900" algn="l">
              <a:lnSpc>
                <a:spcPts val="3067"/>
              </a:lnSpc>
              <a:buSzPct val="100000"/>
              <a:buFont typeface="+mj-lt"/>
              <a:buAutoNum type="arabicPeriod"/>
            </a:pPr>
            <a:r>
              <a:rPr lang="fr-FR" sz="2800" dirty="0">
                <a:solidFill>
                  <a:srgbClr val="2A2921"/>
                </a:solidFill>
                <a:latin typeface="Euclid Circular A" pitchFamily="34" charset="0"/>
                <a:ea typeface="Euclid Circular A" pitchFamily="34" charset="-122"/>
                <a:cs typeface="Euclid Circular A" pitchFamily="34" charset="-120"/>
              </a:rPr>
              <a:t>Introduction</a:t>
            </a:r>
          </a:p>
          <a:p>
            <a:pPr marL="242900" indent="-242900" algn="l">
              <a:lnSpc>
                <a:spcPts val="3067"/>
              </a:lnSpc>
              <a:buSzPct val="100000"/>
              <a:buFont typeface="+mj-lt"/>
              <a:buAutoNum type="arabicPeriod"/>
            </a:pPr>
            <a:endParaRPr lang="fr-FR" sz="28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3067"/>
              </a:lnSpc>
              <a:buSzPct val="100000"/>
              <a:buFont typeface="+mj-lt"/>
              <a:buAutoNum type="arabicPeriod"/>
            </a:pPr>
            <a:r>
              <a:rPr lang="fr-FR" sz="2800" dirty="0" err="1">
                <a:solidFill>
                  <a:srgbClr val="2A2921"/>
                </a:solidFill>
                <a:latin typeface="Euclid Circular A" pitchFamily="34" charset="0"/>
                <a:ea typeface="Euclid Circular A" pitchFamily="34" charset="-122"/>
                <a:cs typeface="Euclid Circular A" pitchFamily="34" charset="-120"/>
              </a:rPr>
              <a:t>Methodology</a:t>
            </a:r>
            <a:endParaRPr lang="fr-FR" sz="28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3067"/>
              </a:lnSpc>
              <a:buSzPct val="100000"/>
              <a:buFont typeface="+mj-lt"/>
              <a:buAutoNum type="arabicPeriod"/>
            </a:pPr>
            <a:endParaRPr lang="fr-FR" sz="28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3067"/>
              </a:lnSpc>
              <a:buSzPct val="100000"/>
              <a:buFont typeface="+mj-lt"/>
              <a:buAutoNum type="arabicPeriod"/>
            </a:pPr>
            <a:r>
              <a:rPr lang="fr-FR" sz="2800" dirty="0">
                <a:solidFill>
                  <a:srgbClr val="2A2921"/>
                </a:solidFill>
                <a:latin typeface="Euclid Circular A" pitchFamily="34" charset="0"/>
                <a:ea typeface="Euclid Circular A" pitchFamily="34" charset="-122"/>
                <a:cs typeface="Euclid Circular A" pitchFamily="34" charset="-120"/>
              </a:rPr>
              <a:t>Confusion Matrix</a:t>
            </a:r>
          </a:p>
          <a:p>
            <a:pPr marL="242900" indent="-242900" algn="l">
              <a:lnSpc>
                <a:spcPts val="3067"/>
              </a:lnSpc>
              <a:buSzPct val="100000"/>
              <a:buFont typeface="+mj-lt"/>
              <a:buAutoNum type="arabicPeriod"/>
            </a:pPr>
            <a:endParaRPr lang="fr-FR" sz="28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3067"/>
              </a:lnSpc>
              <a:buSzPct val="100000"/>
              <a:buFont typeface="+mj-lt"/>
              <a:buAutoNum type="arabicPeriod"/>
            </a:pPr>
            <a:r>
              <a:rPr lang="fr-FR" sz="2800" dirty="0" err="1">
                <a:solidFill>
                  <a:srgbClr val="2A2921"/>
                </a:solidFill>
                <a:latin typeface="Euclid Circular A" pitchFamily="34" charset="0"/>
                <a:ea typeface="Euclid Circular A" pitchFamily="34" charset="-122"/>
                <a:cs typeface="Euclid Circular A" pitchFamily="34" charset="-120"/>
              </a:rPr>
              <a:t>Accuracy</a:t>
            </a:r>
            <a:endParaRPr lang="fr-FR" sz="28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3067"/>
              </a:lnSpc>
              <a:buSzPct val="100000"/>
              <a:buFont typeface="+mj-lt"/>
              <a:buAutoNum type="arabicPeriod"/>
            </a:pPr>
            <a:endParaRPr lang="fr-FR" sz="28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3067"/>
              </a:lnSpc>
              <a:buSzPct val="100000"/>
              <a:buFont typeface="+mj-lt"/>
              <a:buAutoNum type="arabicPeriod"/>
            </a:pPr>
            <a:r>
              <a:rPr lang="fr-FR" sz="2800" dirty="0">
                <a:solidFill>
                  <a:srgbClr val="2A2921"/>
                </a:solidFill>
                <a:latin typeface="Euclid Circular A" pitchFamily="34" charset="0"/>
                <a:ea typeface="Euclid Circular A" pitchFamily="34" charset="-122"/>
                <a:cs typeface="Euclid Circular A" pitchFamily="34" charset="-120"/>
              </a:rPr>
              <a:t>Conclusion/</a:t>
            </a:r>
            <a:r>
              <a:rPr lang="fr-FR" sz="2800" dirty="0" err="1">
                <a:solidFill>
                  <a:srgbClr val="2A2921"/>
                </a:solidFill>
                <a:latin typeface="Euclid Circular A" pitchFamily="34" charset="0"/>
                <a:ea typeface="Euclid Circular A" pitchFamily="34" charset="-122"/>
                <a:cs typeface="Euclid Circular A" pitchFamily="34" charset="-120"/>
              </a:rPr>
              <a:t>Recommendations</a:t>
            </a:r>
            <a:endParaRPr lang="en-US"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stretch>
            <a:fillRect/>
          </a:stretch>
        </p:blipFill>
        <p:spPr>
          <a:xfrm>
            <a:off x="0" y="0"/>
            <a:ext cx="12188952" cy="6856286"/>
          </a:xfrm>
          <a:prstGeom prst="rect">
            <a:avLst/>
          </a:prstGeom>
        </p:spPr>
      </p:pic>
      <p:sp>
        <p:nvSpPr>
          <p:cNvPr id="3" name="Object 2"/>
          <p:cNvSpPr/>
          <p:nvPr/>
        </p:nvSpPr>
        <p:spPr>
          <a:xfrm>
            <a:off x="0" y="0"/>
            <a:ext cx="0" cy="274320"/>
          </a:xfrm>
          <a:prstGeom prst="rect">
            <a:avLst/>
          </a:prstGeom>
          <a:noFill/>
        </p:spPr>
        <p:txBody>
          <a:bodyPr/>
          <a:lstStyle/>
          <a:p>
            <a:endParaRPr lang="en-US"/>
          </a:p>
        </p:txBody>
      </p:sp>
      <p:sp>
        <p:nvSpPr>
          <p:cNvPr id="4" name="Object 3"/>
          <p:cNvSpPr/>
          <p:nvPr/>
        </p:nvSpPr>
        <p:spPr>
          <a:xfrm>
            <a:off x="0" y="377096"/>
            <a:ext cx="12188952" cy="540885"/>
          </a:xfrm>
          <a:prstGeom prst="rect">
            <a:avLst/>
          </a:prstGeom>
          <a:noFill/>
        </p:spPr>
        <p:txBody>
          <a:bodyPr wrap="square" lIns="0" tIns="0" rIns="0" bIns="0" rtlCol="0" anchor="t"/>
          <a:lstStyle/>
          <a:p>
            <a:pPr algn="ctr">
              <a:lnSpc>
                <a:spcPts val="4260"/>
              </a:lnSpc>
              <a:buNone/>
            </a:pPr>
            <a:r>
              <a:rPr lang="en-US" sz="3750" b="1" dirty="0">
                <a:solidFill>
                  <a:srgbClr val="2A2921"/>
                </a:solidFill>
                <a:latin typeface="Euclid Circular A" pitchFamily="34" charset="0"/>
                <a:ea typeface="Euclid Circular A" pitchFamily="34" charset="-122"/>
                <a:cs typeface="Euclid Circular A" pitchFamily="34" charset="-120"/>
              </a:rPr>
              <a:t>Introduction</a:t>
            </a:r>
            <a:endParaRPr lang="en-US" dirty="0"/>
          </a:p>
        </p:txBody>
      </p:sp>
      <p:sp>
        <p:nvSpPr>
          <p:cNvPr id="5" name="Object 4"/>
          <p:cNvSpPr/>
          <p:nvPr/>
        </p:nvSpPr>
        <p:spPr>
          <a:xfrm>
            <a:off x="1343461" y="2291142"/>
            <a:ext cx="10452229" cy="2271383"/>
          </a:xfrm>
          <a:prstGeom prst="rect">
            <a:avLst/>
          </a:prstGeom>
          <a:noFill/>
        </p:spPr>
        <p:txBody>
          <a:bodyPr wrap="square" lIns="0" tIns="0" rIns="0" bIns="0" rtlCol="0" anchor="t"/>
          <a:lstStyle/>
          <a:p>
            <a:pPr algn="l">
              <a:lnSpc>
                <a:spcPts val="2556"/>
              </a:lnSpc>
              <a:buNone/>
            </a:pPr>
            <a:r>
              <a:rPr lang="en-US" sz="1800" dirty="0">
                <a:solidFill>
                  <a:srgbClr val="212121"/>
                </a:solidFill>
                <a:latin typeface="Euclid Circular A" pitchFamily="34" charset="0"/>
                <a:ea typeface="Euclid Circular A" pitchFamily="34" charset="-122"/>
                <a:cs typeface="Euclid Circular A" pitchFamily="34" charset="-120"/>
              </a:rPr>
              <a:t>Breast cancer represents one of the leading causes of mortality among women globally, with an estimated over 2 million new cases diagnosed in the past year. This complex disease manifests through the uncontrolled growth of cells in the breast, which can form malignant tumors capable of metastasizing and spreading to other parts of the body. In-depth research and analysis of breast cancer data are crucial for developing early diagnosis strategies, improving treatments, and ultimately saving lives.</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7F1EB"/>
        </a:solidFill>
        <a:effectLst/>
      </p:bgPr>
    </p:bg>
    <p:spTree>
      <p:nvGrpSpPr>
        <p:cNvPr id="1" name=""/>
        <p:cNvGrpSpPr/>
        <p:nvPr/>
      </p:nvGrpSpPr>
      <p:grpSpPr>
        <a:xfrm>
          <a:off x="0" y="0"/>
          <a:ext cx="0" cy="0"/>
          <a:chOff x="0" y="0"/>
          <a:chExt cx="0" cy="0"/>
        </a:xfrm>
      </p:grpSpPr>
      <p:sp>
        <p:nvSpPr>
          <p:cNvPr id="2" name="Object 1"/>
          <p:cNvSpPr/>
          <p:nvPr/>
        </p:nvSpPr>
        <p:spPr>
          <a:xfrm>
            <a:off x="0" y="0"/>
            <a:ext cx="0" cy="274320"/>
          </a:xfrm>
          <a:prstGeom prst="rect">
            <a:avLst/>
          </a:prstGeom>
          <a:noFill/>
        </p:spPr>
        <p:txBody>
          <a:bodyPr/>
          <a:lstStyle/>
          <a:p>
            <a:endParaRPr lang="en-US"/>
          </a:p>
        </p:txBody>
      </p:sp>
      <p:sp>
        <p:nvSpPr>
          <p:cNvPr id="3" name="Object 2"/>
          <p:cNvSpPr/>
          <p:nvPr/>
        </p:nvSpPr>
        <p:spPr>
          <a:xfrm>
            <a:off x="0" y="377096"/>
            <a:ext cx="12188952" cy="540885"/>
          </a:xfrm>
          <a:prstGeom prst="rect">
            <a:avLst/>
          </a:prstGeom>
          <a:noFill/>
        </p:spPr>
        <p:txBody>
          <a:bodyPr wrap="square" lIns="0" tIns="0" rIns="0" bIns="0" rtlCol="0" anchor="t"/>
          <a:lstStyle/>
          <a:p>
            <a:pPr algn="ctr">
              <a:lnSpc>
                <a:spcPts val="4260"/>
              </a:lnSpc>
              <a:buNone/>
            </a:pPr>
            <a:r>
              <a:rPr lang="en-US" sz="3750" b="1" dirty="0">
                <a:solidFill>
                  <a:srgbClr val="2A2921"/>
                </a:solidFill>
                <a:latin typeface="Euclid Circular A" pitchFamily="34" charset="0"/>
                <a:ea typeface="Euclid Circular A" pitchFamily="34" charset="-122"/>
                <a:cs typeface="Euclid Circular A" pitchFamily="34" charset="-120"/>
              </a:rPr>
              <a:t>Methodology</a:t>
            </a:r>
            <a:endParaRPr lang="en-US" dirty="0"/>
          </a:p>
        </p:txBody>
      </p:sp>
      <p:sp>
        <p:nvSpPr>
          <p:cNvPr id="4" name="Object 3"/>
          <p:cNvSpPr/>
          <p:nvPr/>
        </p:nvSpPr>
        <p:spPr>
          <a:xfrm>
            <a:off x="0" y="1024872"/>
            <a:ext cx="12188952" cy="1216991"/>
          </a:xfrm>
          <a:prstGeom prst="rect">
            <a:avLst/>
          </a:prstGeom>
          <a:noFill/>
        </p:spPr>
        <p:txBody>
          <a:bodyPr wrap="square" lIns="0" tIns="0" rIns="0" bIns="0" rtlCol="0" anchor="t"/>
          <a:lstStyle/>
          <a:p>
            <a:pPr algn="ctr">
              <a:lnSpc>
                <a:spcPts val="2396"/>
              </a:lnSpc>
              <a:spcBef>
                <a:spcPts val="825"/>
              </a:spcBef>
              <a:buNone/>
            </a:pPr>
            <a:r>
              <a:rPr lang="en-US" sz="1688" dirty="0">
                <a:solidFill>
                  <a:srgbClr val="2A2921">
                    <a:alpha val="50000"/>
                  </a:srgbClr>
                </a:solidFill>
                <a:latin typeface="Euclid Circular A" pitchFamily="34" charset="0"/>
                <a:ea typeface="Euclid Circular A" pitchFamily="34" charset="-122"/>
                <a:cs typeface="Euclid Circular A" pitchFamily="34" charset="-120"/>
              </a:rPr>
              <a:t>The document provides a detailed analysis of the "Breast Cancer" dataset and demonstrates the utility of using machine learning techniques to predict breast tumor diagnoses as benign or malignant. The main objective is to provide a comprehensive overview of the results obtained, including an analysis of the confusion matrix illustrating the accuracy of the predictive model.</a:t>
            </a:r>
            <a:endParaRPr lang="en-US" dirty="0"/>
          </a:p>
        </p:txBody>
      </p:sp>
      <p:sp>
        <p:nvSpPr>
          <p:cNvPr id="5" name="Object 4"/>
          <p:cNvSpPr/>
          <p:nvPr/>
        </p:nvSpPr>
        <p:spPr>
          <a:xfrm>
            <a:off x="476131" y="2647288"/>
            <a:ext cx="5523119" cy="1771207"/>
          </a:xfrm>
          <a:prstGeom prst="rect">
            <a:avLst/>
          </a:prstGeom>
          <a:noFill/>
          <a:ln w="50800">
            <a:solidFill>
              <a:srgbClr val="FF91AB"/>
            </a:solidFill>
            <a:prstDash val="solid"/>
            <a:miter lim="800000"/>
          </a:ln>
        </p:spPr>
        <p:txBody>
          <a:bodyPr/>
          <a:lstStyle/>
          <a:p>
            <a:endParaRPr lang="en-US"/>
          </a:p>
        </p:txBody>
      </p:sp>
      <p:sp>
        <p:nvSpPr>
          <p:cNvPr id="6" name="Object 5"/>
          <p:cNvSpPr/>
          <p:nvPr/>
        </p:nvSpPr>
        <p:spPr>
          <a:xfrm>
            <a:off x="761810" y="2887258"/>
            <a:ext cx="5551687" cy="250088"/>
          </a:xfrm>
          <a:prstGeom prst="rect">
            <a:avLst/>
          </a:prstGeom>
          <a:noFill/>
        </p:spPr>
        <p:txBody>
          <a:bodyPr wrap="square" lIns="0" tIns="0" rIns="0" bIns="0" rtlCol="0" anchor="t"/>
          <a:lstStyle/>
          <a:p>
            <a:pPr algn="l">
              <a:lnSpc>
                <a:spcPts val="1970"/>
              </a:lnSpc>
              <a:buNone/>
            </a:pPr>
            <a:r>
              <a:rPr lang="it-IT" sz="1734" dirty="0">
                <a:solidFill>
                  <a:srgbClr val="2A2921"/>
                </a:solidFill>
                <a:latin typeface="Euclid Circular A" pitchFamily="34" charset="0"/>
                <a:ea typeface="Euclid Circular A" pitchFamily="34" charset="-122"/>
              </a:rPr>
              <a:t>L</a:t>
            </a:r>
            <a:r>
              <a:rPr lang="en-US" sz="1734" dirty="0" err="1">
                <a:solidFill>
                  <a:srgbClr val="2A2921"/>
                </a:solidFill>
                <a:latin typeface="Euclid Circular A" pitchFamily="34" charset="0"/>
                <a:ea typeface="Euclid Circular A" pitchFamily="34" charset="-122"/>
              </a:rPr>
              <a:t>ogistic</a:t>
            </a:r>
            <a:r>
              <a:rPr lang="en-US" sz="1734" dirty="0">
                <a:solidFill>
                  <a:srgbClr val="2A2921"/>
                </a:solidFill>
                <a:latin typeface="Euclid Circular A" pitchFamily="34" charset="0"/>
                <a:ea typeface="Euclid Circular A" pitchFamily="34" charset="-122"/>
              </a:rPr>
              <a:t> Regression</a:t>
            </a:r>
            <a:endParaRPr lang="en-US" dirty="0"/>
          </a:p>
        </p:txBody>
      </p:sp>
      <p:sp>
        <p:nvSpPr>
          <p:cNvPr id="7" name="Object 6"/>
          <p:cNvSpPr/>
          <p:nvPr/>
        </p:nvSpPr>
        <p:spPr>
          <a:xfrm>
            <a:off x="761810" y="3281137"/>
            <a:ext cx="5551687" cy="905363"/>
          </a:xfrm>
          <a:prstGeom prst="rect">
            <a:avLst/>
          </a:prstGeom>
          <a:noFill/>
        </p:spPr>
        <p:txBody>
          <a:bodyPr wrap="square" lIns="0" tIns="0" rIns="0" bIns="0" rtlCol="0" anchor="t"/>
          <a:lstStyle/>
          <a:p>
            <a:pPr marL="242900" indent="-242900" algn="l">
              <a:lnSpc>
                <a:spcPts val="1630"/>
              </a:lnSpc>
              <a:spcBef>
                <a:spcPts val="1110"/>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Accuracy</a:t>
            </a:r>
            <a:r>
              <a:rPr lang="en-US" sz="1148" dirty="0">
                <a:solidFill>
                  <a:srgbClr val="2A2921">
                    <a:alpha val="50000"/>
                  </a:srgbClr>
                </a:solidFill>
                <a:latin typeface="Euclid Circular A" pitchFamily="34" charset="0"/>
                <a:ea typeface="Euclid Circular A" pitchFamily="34" charset="-122"/>
                <a:cs typeface="Euclid Circular A" pitchFamily="34" charset="-120"/>
              </a:rPr>
              <a:t>: 97.37%,</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Precision</a:t>
            </a:r>
            <a:r>
              <a:rPr lang="en-US" sz="1148" dirty="0">
                <a:solidFill>
                  <a:srgbClr val="2A2921">
                    <a:alpha val="50000"/>
                  </a:srgbClr>
                </a:solidFill>
                <a:latin typeface="Euclid Circular A" pitchFamily="34" charset="0"/>
                <a:ea typeface="Euclid Circular A" pitchFamily="34" charset="-122"/>
                <a:cs typeface="Euclid Circular A" pitchFamily="34" charset="-120"/>
              </a:rPr>
              <a:t>: 97.62%,</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Recall</a:t>
            </a:r>
            <a:r>
              <a:rPr lang="en-US" sz="1148" dirty="0">
                <a:solidFill>
                  <a:srgbClr val="2A2921">
                    <a:alpha val="50000"/>
                  </a:srgbClr>
                </a:solidFill>
                <a:latin typeface="Euclid Circular A" pitchFamily="34" charset="0"/>
                <a:ea typeface="Euclid Circular A" pitchFamily="34" charset="-122"/>
                <a:cs typeface="Euclid Circular A" pitchFamily="34" charset="-120"/>
              </a:rPr>
              <a:t>: 95.35%,</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F1 Score</a:t>
            </a:r>
            <a:r>
              <a:rPr lang="en-US" sz="1148" dirty="0">
                <a:solidFill>
                  <a:srgbClr val="2A2921">
                    <a:alpha val="50000"/>
                  </a:srgbClr>
                </a:solidFill>
                <a:latin typeface="Euclid Circular A" pitchFamily="34" charset="0"/>
                <a:ea typeface="Euclid Circular A" pitchFamily="34" charset="-122"/>
                <a:cs typeface="Euclid Circular A" pitchFamily="34" charset="-120"/>
              </a:rPr>
              <a:t>: 96.47%</a:t>
            </a:r>
            <a:endParaRPr lang="en-US" dirty="0"/>
          </a:p>
        </p:txBody>
      </p:sp>
      <p:sp>
        <p:nvSpPr>
          <p:cNvPr id="8" name="Object 7"/>
          <p:cNvSpPr/>
          <p:nvPr/>
        </p:nvSpPr>
        <p:spPr>
          <a:xfrm>
            <a:off x="6189702" y="2647288"/>
            <a:ext cx="5523119" cy="1771207"/>
          </a:xfrm>
          <a:prstGeom prst="rect">
            <a:avLst/>
          </a:prstGeom>
          <a:noFill/>
          <a:ln w="50800">
            <a:solidFill>
              <a:srgbClr val="FF91AB"/>
            </a:solidFill>
            <a:prstDash val="solid"/>
            <a:miter lim="800000"/>
          </a:ln>
        </p:spPr>
        <p:txBody>
          <a:bodyPr/>
          <a:lstStyle/>
          <a:p>
            <a:endParaRPr lang="en-US"/>
          </a:p>
        </p:txBody>
      </p:sp>
      <p:sp>
        <p:nvSpPr>
          <p:cNvPr id="9" name="Object 8"/>
          <p:cNvSpPr/>
          <p:nvPr/>
        </p:nvSpPr>
        <p:spPr>
          <a:xfrm>
            <a:off x="6475381" y="2887258"/>
            <a:ext cx="5551687" cy="250088"/>
          </a:xfrm>
          <a:prstGeom prst="rect">
            <a:avLst/>
          </a:prstGeom>
          <a:noFill/>
        </p:spPr>
        <p:txBody>
          <a:bodyPr wrap="square" lIns="0" tIns="0" rIns="0" bIns="0" rtlCol="0" anchor="t"/>
          <a:lstStyle/>
          <a:p>
            <a:pPr algn="l">
              <a:lnSpc>
                <a:spcPts val="1970"/>
              </a:lnSpc>
              <a:buNone/>
            </a:pPr>
            <a:r>
              <a:rPr lang="en-US" sz="1734" dirty="0">
                <a:solidFill>
                  <a:srgbClr val="2A2921"/>
                </a:solidFill>
                <a:latin typeface="Euclid Circular A" pitchFamily="34" charset="0"/>
                <a:ea typeface="Euclid Circular A" pitchFamily="34" charset="-122"/>
                <a:cs typeface="Euclid Circular A" pitchFamily="34" charset="-120"/>
              </a:rPr>
              <a:t>Random Forest</a:t>
            </a:r>
            <a:endParaRPr lang="en-US" dirty="0"/>
          </a:p>
        </p:txBody>
      </p:sp>
      <p:sp>
        <p:nvSpPr>
          <p:cNvPr id="10" name="Object 9"/>
          <p:cNvSpPr/>
          <p:nvPr/>
        </p:nvSpPr>
        <p:spPr>
          <a:xfrm>
            <a:off x="6475381" y="3281137"/>
            <a:ext cx="5551687" cy="905363"/>
          </a:xfrm>
          <a:prstGeom prst="rect">
            <a:avLst/>
          </a:prstGeom>
          <a:noFill/>
        </p:spPr>
        <p:txBody>
          <a:bodyPr wrap="square" lIns="0" tIns="0" rIns="0" bIns="0" rtlCol="0" anchor="t"/>
          <a:lstStyle/>
          <a:p>
            <a:pPr marL="242900" indent="-242900" algn="l">
              <a:lnSpc>
                <a:spcPts val="1630"/>
              </a:lnSpc>
              <a:spcBef>
                <a:spcPts val="1110"/>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Accuracy</a:t>
            </a:r>
            <a:r>
              <a:rPr lang="en-US" sz="1148" dirty="0">
                <a:solidFill>
                  <a:srgbClr val="2A2921">
                    <a:alpha val="50000"/>
                  </a:srgbClr>
                </a:solidFill>
                <a:latin typeface="Euclid Circular A" pitchFamily="34" charset="0"/>
                <a:ea typeface="Euclid Circular A" pitchFamily="34" charset="-122"/>
                <a:cs typeface="Euclid Circular A" pitchFamily="34" charset="-120"/>
              </a:rPr>
              <a:t>: 96.49%,</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Precision</a:t>
            </a:r>
            <a:r>
              <a:rPr lang="en-US" sz="1148" dirty="0">
                <a:solidFill>
                  <a:srgbClr val="2A2921">
                    <a:alpha val="50000"/>
                  </a:srgbClr>
                </a:solidFill>
                <a:latin typeface="Euclid Circular A" pitchFamily="34" charset="0"/>
                <a:ea typeface="Euclid Circular A" pitchFamily="34" charset="-122"/>
                <a:cs typeface="Euclid Circular A" pitchFamily="34" charset="-120"/>
              </a:rPr>
              <a:t>: 97.56%,</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Recall</a:t>
            </a:r>
            <a:r>
              <a:rPr lang="en-US" sz="1148" dirty="0">
                <a:solidFill>
                  <a:srgbClr val="2A2921">
                    <a:alpha val="50000"/>
                  </a:srgbClr>
                </a:solidFill>
                <a:latin typeface="Euclid Circular A" pitchFamily="34" charset="0"/>
                <a:ea typeface="Euclid Circular A" pitchFamily="34" charset="-122"/>
                <a:cs typeface="Euclid Circular A" pitchFamily="34" charset="-120"/>
              </a:rPr>
              <a:t>: 93.02%,</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F1 Score</a:t>
            </a:r>
            <a:r>
              <a:rPr lang="en-US" sz="1148" dirty="0">
                <a:solidFill>
                  <a:srgbClr val="2A2921">
                    <a:alpha val="50000"/>
                  </a:srgbClr>
                </a:solidFill>
                <a:latin typeface="Euclid Circular A" pitchFamily="34" charset="0"/>
                <a:ea typeface="Euclid Circular A" pitchFamily="34" charset="-122"/>
                <a:cs typeface="Euclid Circular A" pitchFamily="34" charset="-120"/>
              </a:rPr>
              <a:t>: 95.24%.</a:t>
            </a:r>
            <a:endParaRPr lang="en-US" dirty="0"/>
          </a:p>
        </p:txBody>
      </p:sp>
      <p:sp>
        <p:nvSpPr>
          <p:cNvPr id="11" name="Object 10"/>
          <p:cNvSpPr/>
          <p:nvPr/>
        </p:nvSpPr>
        <p:spPr>
          <a:xfrm>
            <a:off x="476131" y="4608947"/>
            <a:ext cx="5523119" cy="1771207"/>
          </a:xfrm>
          <a:prstGeom prst="rect">
            <a:avLst/>
          </a:prstGeom>
          <a:noFill/>
          <a:ln w="50800">
            <a:solidFill>
              <a:srgbClr val="FF91AB"/>
            </a:solidFill>
            <a:prstDash val="solid"/>
            <a:miter lim="800000"/>
          </a:ln>
        </p:spPr>
        <p:txBody>
          <a:bodyPr/>
          <a:lstStyle/>
          <a:p>
            <a:endParaRPr lang="en-US"/>
          </a:p>
        </p:txBody>
      </p:sp>
      <p:sp>
        <p:nvSpPr>
          <p:cNvPr id="12" name="Object 11"/>
          <p:cNvSpPr/>
          <p:nvPr/>
        </p:nvSpPr>
        <p:spPr>
          <a:xfrm>
            <a:off x="761810" y="4848917"/>
            <a:ext cx="5551687" cy="250088"/>
          </a:xfrm>
          <a:prstGeom prst="rect">
            <a:avLst/>
          </a:prstGeom>
          <a:noFill/>
        </p:spPr>
        <p:txBody>
          <a:bodyPr wrap="square" lIns="0" tIns="0" rIns="0" bIns="0" rtlCol="0" anchor="t"/>
          <a:lstStyle/>
          <a:p>
            <a:pPr algn="l">
              <a:lnSpc>
                <a:spcPts val="1970"/>
              </a:lnSpc>
              <a:buNone/>
            </a:pPr>
            <a:r>
              <a:rPr lang="en-US" sz="1734" dirty="0">
                <a:solidFill>
                  <a:srgbClr val="2A2921"/>
                </a:solidFill>
                <a:latin typeface="Euclid Circular A" pitchFamily="34" charset="0"/>
                <a:ea typeface="Euclid Circular A" pitchFamily="34" charset="-122"/>
                <a:cs typeface="Euclid Circular A" pitchFamily="34" charset="-120"/>
              </a:rPr>
              <a:t>SVM</a:t>
            </a:r>
            <a:endParaRPr lang="en-US" dirty="0"/>
          </a:p>
        </p:txBody>
      </p:sp>
      <p:sp>
        <p:nvSpPr>
          <p:cNvPr id="13" name="Object 12"/>
          <p:cNvSpPr/>
          <p:nvPr/>
        </p:nvSpPr>
        <p:spPr>
          <a:xfrm>
            <a:off x="761810" y="5242797"/>
            <a:ext cx="5551687" cy="905363"/>
          </a:xfrm>
          <a:prstGeom prst="rect">
            <a:avLst/>
          </a:prstGeom>
          <a:noFill/>
        </p:spPr>
        <p:txBody>
          <a:bodyPr wrap="square" lIns="0" tIns="0" rIns="0" bIns="0" rtlCol="0" anchor="t"/>
          <a:lstStyle/>
          <a:p>
            <a:pPr marL="242900" indent="-242900" algn="l">
              <a:lnSpc>
                <a:spcPts val="1630"/>
              </a:lnSpc>
              <a:spcBef>
                <a:spcPts val="1110"/>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Accuracy</a:t>
            </a:r>
            <a:r>
              <a:rPr lang="en-US" sz="1148" dirty="0">
                <a:solidFill>
                  <a:srgbClr val="2A2921">
                    <a:alpha val="50000"/>
                  </a:srgbClr>
                </a:solidFill>
                <a:latin typeface="Euclid Circular A" pitchFamily="34" charset="0"/>
                <a:ea typeface="Euclid Circular A" pitchFamily="34" charset="-122"/>
                <a:cs typeface="Euclid Circular A" pitchFamily="34" charset="-120"/>
              </a:rPr>
              <a:t>: 98.25%,</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Precision</a:t>
            </a:r>
            <a:r>
              <a:rPr lang="en-US" sz="1148" dirty="0">
                <a:solidFill>
                  <a:srgbClr val="2A2921">
                    <a:alpha val="50000"/>
                  </a:srgbClr>
                </a:solidFill>
                <a:latin typeface="Euclid Circular A" pitchFamily="34" charset="0"/>
                <a:ea typeface="Euclid Circular A" pitchFamily="34" charset="-122"/>
                <a:cs typeface="Euclid Circular A" pitchFamily="34" charset="-120"/>
              </a:rPr>
              <a:t>: 100%,</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Recall</a:t>
            </a:r>
            <a:r>
              <a:rPr lang="en-US" sz="1148" dirty="0">
                <a:solidFill>
                  <a:srgbClr val="2A2921">
                    <a:alpha val="50000"/>
                  </a:srgbClr>
                </a:solidFill>
                <a:latin typeface="Euclid Circular A" pitchFamily="34" charset="0"/>
                <a:ea typeface="Euclid Circular A" pitchFamily="34" charset="-122"/>
                <a:cs typeface="Euclid Circular A" pitchFamily="34" charset="-120"/>
              </a:rPr>
              <a:t>: 95.35%,</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F1 Score</a:t>
            </a:r>
            <a:r>
              <a:rPr lang="en-US" sz="1148" dirty="0">
                <a:solidFill>
                  <a:srgbClr val="2A2921">
                    <a:alpha val="50000"/>
                  </a:srgbClr>
                </a:solidFill>
                <a:latin typeface="Euclid Circular A" pitchFamily="34" charset="0"/>
                <a:ea typeface="Euclid Circular A" pitchFamily="34" charset="-122"/>
                <a:cs typeface="Euclid Circular A" pitchFamily="34" charset="-120"/>
              </a:rPr>
              <a:t>: 97.62%.</a:t>
            </a:r>
            <a:endParaRPr lang="en-US" dirty="0"/>
          </a:p>
        </p:txBody>
      </p:sp>
      <p:sp>
        <p:nvSpPr>
          <p:cNvPr id="14" name="Object 13"/>
          <p:cNvSpPr/>
          <p:nvPr/>
        </p:nvSpPr>
        <p:spPr>
          <a:xfrm>
            <a:off x="6189702" y="4608947"/>
            <a:ext cx="5523119" cy="1771207"/>
          </a:xfrm>
          <a:prstGeom prst="rect">
            <a:avLst/>
          </a:prstGeom>
          <a:noFill/>
          <a:ln w="50800">
            <a:solidFill>
              <a:srgbClr val="FF91AB"/>
            </a:solidFill>
            <a:prstDash val="solid"/>
            <a:miter lim="800000"/>
          </a:ln>
        </p:spPr>
        <p:txBody>
          <a:bodyPr/>
          <a:lstStyle/>
          <a:p>
            <a:endParaRPr lang="en-US"/>
          </a:p>
        </p:txBody>
      </p:sp>
      <p:sp>
        <p:nvSpPr>
          <p:cNvPr id="15" name="Object 14"/>
          <p:cNvSpPr/>
          <p:nvPr/>
        </p:nvSpPr>
        <p:spPr>
          <a:xfrm>
            <a:off x="6475381" y="4848917"/>
            <a:ext cx="5551687" cy="250088"/>
          </a:xfrm>
          <a:prstGeom prst="rect">
            <a:avLst/>
          </a:prstGeom>
          <a:noFill/>
        </p:spPr>
        <p:txBody>
          <a:bodyPr wrap="square" lIns="0" tIns="0" rIns="0" bIns="0" rtlCol="0" anchor="t"/>
          <a:lstStyle/>
          <a:p>
            <a:pPr algn="l">
              <a:lnSpc>
                <a:spcPts val="1970"/>
              </a:lnSpc>
              <a:buNone/>
            </a:pPr>
            <a:r>
              <a:rPr lang="en-US" sz="1734" dirty="0">
                <a:solidFill>
                  <a:srgbClr val="2A2921"/>
                </a:solidFill>
                <a:latin typeface="Euclid Circular A" pitchFamily="34" charset="0"/>
                <a:ea typeface="Euclid Circular A" pitchFamily="34" charset="-122"/>
                <a:cs typeface="Euclid Circular A" pitchFamily="34" charset="-120"/>
              </a:rPr>
              <a:t>KNN</a:t>
            </a:r>
            <a:endParaRPr lang="en-US" dirty="0"/>
          </a:p>
        </p:txBody>
      </p:sp>
      <p:sp>
        <p:nvSpPr>
          <p:cNvPr id="16" name="Object 15"/>
          <p:cNvSpPr/>
          <p:nvPr/>
        </p:nvSpPr>
        <p:spPr>
          <a:xfrm>
            <a:off x="6475381" y="5242797"/>
            <a:ext cx="5551687" cy="905363"/>
          </a:xfrm>
          <a:prstGeom prst="rect">
            <a:avLst/>
          </a:prstGeom>
          <a:noFill/>
        </p:spPr>
        <p:txBody>
          <a:bodyPr wrap="square" lIns="0" tIns="0" rIns="0" bIns="0" rtlCol="0" anchor="t"/>
          <a:lstStyle/>
          <a:p>
            <a:pPr marL="242900" indent="-242900" algn="l">
              <a:lnSpc>
                <a:spcPts val="1630"/>
              </a:lnSpc>
              <a:spcBef>
                <a:spcPts val="1110"/>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Accuracy</a:t>
            </a:r>
            <a:r>
              <a:rPr lang="en-US" sz="1148" dirty="0">
                <a:solidFill>
                  <a:srgbClr val="2A2921">
                    <a:alpha val="50000"/>
                  </a:srgbClr>
                </a:solidFill>
                <a:latin typeface="Euclid Circular A" pitchFamily="34" charset="0"/>
                <a:ea typeface="Euclid Circular A" pitchFamily="34" charset="-122"/>
                <a:cs typeface="Euclid Circular A" pitchFamily="34" charset="-120"/>
              </a:rPr>
              <a:t>: 94.74%,</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Precision</a:t>
            </a:r>
            <a:r>
              <a:rPr lang="en-US" sz="1148" dirty="0">
                <a:solidFill>
                  <a:srgbClr val="2A2921">
                    <a:alpha val="50000"/>
                  </a:srgbClr>
                </a:solidFill>
                <a:latin typeface="Euclid Circular A" pitchFamily="34" charset="0"/>
                <a:ea typeface="Euclid Circular A" pitchFamily="34" charset="-122"/>
                <a:cs typeface="Euclid Circular A" pitchFamily="34" charset="-120"/>
              </a:rPr>
              <a:t>: 93.02%,</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Recall</a:t>
            </a:r>
            <a:r>
              <a:rPr lang="en-US" sz="1148" dirty="0">
                <a:solidFill>
                  <a:srgbClr val="2A2921">
                    <a:alpha val="50000"/>
                  </a:srgbClr>
                </a:solidFill>
                <a:latin typeface="Euclid Circular A" pitchFamily="34" charset="0"/>
                <a:ea typeface="Euclid Circular A" pitchFamily="34" charset="-122"/>
                <a:cs typeface="Euclid Circular A" pitchFamily="34" charset="-120"/>
              </a:rPr>
              <a:t>: 93.02%,</a:t>
            </a:r>
          </a:p>
          <a:p>
            <a:pPr marL="242900" indent="-242900" algn="l">
              <a:lnSpc>
                <a:spcPts val="1630"/>
              </a:lnSpc>
              <a:spcBef>
                <a:spcPts val="201"/>
              </a:spcBef>
              <a:buSzPct val="100000"/>
              <a:buChar char="•"/>
            </a:pPr>
            <a:r>
              <a:rPr lang="en-US" sz="1148" b="1" dirty="0">
                <a:solidFill>
                  <a:srgbClr val="2A2921">
                    <a:alpha val="50000"/>
                  </a:srgbClr>
                </a:solidFill>
                <a:latin typeface="Euclid Circular A" pitchFamily="34" charset="0"/>
                <a:ea typeface="Euclid Circular A" pitchFamily="34" charset="-122"/>
                <a:cs typeface="Euclid Circular A" pitchFamily="34" charset="-120"/>
              </a:rPr>
              <a:t>F1 Score</a:t>
            </a:r>
            <a:r>
              <a:rPr lang="en-US" sz="1148" dirty="0">
                <a:solidFill>
                  <a:srgbClr val="2A2921">
                    <a:alpha val="50000"/>
                  </a:srgbClr>
                </a:solidFill>
                <a:latin typeface="Euclid Circular A" pitchFamily="34" charset="0"/>
                <a:ea typeface="Euclid Circular A" pitchFamily="34" charset="-122"/>
                <a:cs typeface="Euclid Circular A" pitchFamily="34" charset="-120"/>
              </a:rPr>
              <a:t>: 93.02%.</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7F1EB"/>
        </a:solidFill>
        <a:effectLst/>
      </p:bgPr>
    </p:bg>
    <p:spTree>
      <p:nvGrpSpPr>
        <p:cNvPr id="1" name=""/>
        <p:cNvGrpSpPr/>
        <p:nvPr/>
      </p:nvGrpSpPr>
      <p:grpSpPr>
        <a:xfrm>
          <a:off x="0" y="0"/>
          <a:ext cx="0" cy="0"/>
          <a:chOff x="0" y="0"/>
          <a:chExt cx="0" cy="0"/>
        </a:xfrm>
      </p:grpSpPr>
      <p:sp>
        <p:nvSpPr>
          <p:cNvPr id="2" name="Object 1"/>
          <p:cNvSpPr/>
          <p:nvPr/>
        </p:nvSpPr>
        <p:spPr>
          <a:xfrm>
            <a:off x="0" y="377096"/>
            <a:ext cx="12188952" cy="540885"/>
          </a:xfrm>
          <a:prstGeom prst="rect">
            <a:avLst/>
          </a:prstGeom>
          <a:noFill/>
        </p:spPr>
        <p:txBody>
          <a:bodyPr wrap="square" lIns="0" tIns="0" rIns="0" bIns="0" rtlCol="0" anchor="t"/>
          <a:lstStyle/>
          <a:p>
            <a:pPr algn="ctr">
              <a:lnSpc>
                <a:spcPts val="4260"/>
              </a:lnSpc>
              <a:buNone/>
            </a:pPr>
            <a:r>
              <a:rPr lang="en-US" sz="3750" b="1" dirty="0">
                <a:solidFill>
                  <a:srgbClr val="2A2921"/>
                </a:solidFill>
                <a:latin typeface="Euclid Circular A" pitchFamily="34" charset="0"/>
                <a:ea typeface="Euclid Circular A" pitchFamily="34" charset="-122"/>
                <a:cs typeface="Euclid Circular A" pitchFamily="34" charset="-120"/>
              </a:rPr>
              <a:t>Methodology</a:t>
            </a:r>
            <a:endParaRPr lang="en-US" dirty="0"/>
          </a:p>
        </p:txBody>
      </p:sp>
      <p:sp>
        <p:nvSpPr>
          <p:cNvPr id="3" name="Object 2"/>
          <p:cNvSpPr/>
          <p:nvPr/>
        </p:nvSpPr>
        <p:spPr>
          <a:xfrm>
            <a:off x="141946" y="1239752"/>
            <a:ext cx="11905059" cy="5130787"/>
          </a:xfrm>
          <a:prstGeom prst="rect">
            <a:avLst/>
          </a:prstGeom>
          <a:noFill/>
        </p:spPr>
        <p:txBody>
          <a:bodyPr wrap="square" lIns="0" tIns="0" rIns="0" bIns="0" rtlCol="0" anchor="ctr"/>
          <a:lstStyle/>
          <a:p>
            <a:pPr marL="242900" indent="-242900" algn="l">
              <a:lnSpc>
                <a:spcPts val="1960"/>
              </a:lnSpc>
              <a:buSzPct val="100000"/>
              <a:buChar char="•"/>
            </a:pPr>
            <a:r>
              <a:rPr lang="en-US" sz="1600" dirty="0">
                <a:solidFill>
                  <a:srgbClr val="2A2921"/>
                </a:solidFill>
                <a:latin typeface="Euclid Circular A" pitchFamily="34" charset="0"/>
                <a:ea typeface="Euclid Circular A" pitchFamily="34" charset="-122"/>
                <a:cs typeface="Euclid Circular A" pitchFamily="34" charset="-120"/>
              </a:rPr>
              <a:t>Data Collection: The "Breast Cancer" dataset was collected from reliable sources and contains a series of parameters related to breast tumors, including dimensions, shape, and texture.</a:t>
            </a:r>
          </a:p>
          <a:p>
            <a:pPr marL="242900" indent="-242900" algn="l">
              <a:lnSpc>
                <a:spcPts val="1960"/>
              </a:lnSpc>
              <a:buSzPct val="100000"/>
              <a:buChar char="•"/>
            </a:pPr>
            <a:endParaRPr lang="en-US" sz="16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1960"/>
              </a:lnSpc>
              <a:buSzPct val="100000"/>
              <a:buChar char="•"/>
            </a:pPr>
            <a:r>
              <a:rPr lang="en-US" sz="1600" dirty="0">
                <a:solidFill>
                  <a:srgbClr val="2A2921"/>
                </a:solidFill>
                <a:latin typeface="Euclid Circular A" pitchFamily="34" charset="0"/>
                <a:ea typeface="Euclid Circular A" pitchFamily="34" charset="-122"/>
                <a:cs typeface="Euclid Circular A" pitchFamily="34" charset="-120"/>
              </a:rPr>
              <a:t>Data Preprocessing: Before proceeding with the analysis, preprocessing operations were performed on the data, including handling missing values, feature normalization, and encoding categorical variables.</a:t>
            </a:r>
          </a:p>
          <a:p>
            <a:pPr marL="242900" indent="-242900" algn="l">
              <a:lnSpc>
                <a:spcPts val="1960"/>
              </a:lnSpc>
              <a:buSzPct val="100000"/>
              <a:buChar char="•"/>
            </a:pPr>
            <a:endParaRPr lang="en-US" sz="16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1960"/>
              </a:lnSpc>
              <a:buSzPct val="100000"/>
              <a:buChar char="•"/>
            </a:pPr>
            <a:r>
              <a:rPr lang="en-US" sz="1600" dirty="0">
                <a:solidFill>
                  <a:srgbClr val="2A2921"/>
                </a:solidFill>
                <a:latin typeface="Euclid Circular A" pitchFamily="34" charset="0"/>
                <a:ea typeface="Euclid Circular A" pitchFamily="34" charset="-122"/>
                <a:cs typeface="Euclid Circular A" pitchFamily="34" charset="-120"/>
              </a:rPr>
              <a:t>Model Selection: After careful evaluation, a suitable machine learning model was chosen to address the breast tumor classification problem. In our case, we used a classifier trained on a Support Vector Machine (SVM) algorithm, known for its effectiveness in classifying complex health-related data.</a:t>
            </a:r>
          </a:p>
          <a:p>
            <a:pPr marL="242900" indent="-242900" algn="l">
              <a:lnSpc>
                <a:spcPts val="1960"/>
              </a:lnSpc>
              <a:buSzPct val="100000"/>
              <a:buChar char="•"/>
            </a:pPr>
            <a:endParaRPr lang="en-US" sz="16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1960"/>
              </a:lnSpc>
              <a:buSzPct val="100000"/>
              <a:buChar char="•"/>
            </a:pPr>
            <a:r>
              <a:rPr lang="en-US" sz="1600" dirty="0">
                <a:solidFill>
                  <a:srgbClr val="2A2921"/>
                </a:solidFill>
                <a:latin typeface="Euclid Circular A" pitchFamily="34" charset="0"/>
                <a:ea typeface="Euclid Circular A" pitchFamily="34" charset="-122"/>
                <a:cs typeface="Euclid Circular A" pitchFamily="34" charset="-120"/>
              </a:rPr>
              <a:t>Model Training and Evaluation: The model was trained using the training dataset and then evaluated using the test dataset. We assessed the model's performance using various metrics, including accuracy, recall, precision, and F1-score.</a:t>
            </a:r>
          </a:p>
          <a:p>
            <a:pPr marL="242900" indent="-242900" algn="l">
              <a:lnSpc>
                <a:spcPts val="1960"/>
              </a:lnSpc>
              <a:buSzPct val="100000"/>
              <a:buChar char="•"/>
            </a:pPr>
            <a:endParaRPr lang="en-US" sz="1600"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1960"/>
              </a:lnSpc>
              <a:buSzPct val="100000"/>
              <a:buChar char="•"/>
            </a:pPr>
            <a:r>
              <a:rPr lang="en-US" sz="1600" dirty="0">
                <a:solidFill>
                  <a:srgbClr val="2A2921"/>
                </a:solidFill>
                <a:latin typeface="Euclid Circular A" pitchFamily="34" charset="0"/>
                <a:ea typeface="Euclid Circular A" pitchFamily="34" charset="-122"/>
                <a:cs typeface="Euclid Circular A" pitchFamily="34" charset="-120"/>
              </a:rPr>
              <a:t>Results: The trained machine learning model demonstrated high accuracy in predicting the diagnosis of breast tumors as benign or malignant. Specifically, the overall accuracy of the model was 97%, meaning that 97% of cases were correctly classified.</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7F1EB"/>
        </a:solidFill>
        <a:effectLst/>
      </p:bgPr>
    </p:bg>
    <p:spTree>
      <p:nvGrpSpPr>
        <p:cNvPr id="1" name=""/>
        <p:cNvGrpSpPr/>
        <p:nvPr/>
      </p:nvGrpSpPr>
      <p:grpSpPr>
        <a:xfrm>
          <a:off x="0" y="0"/>
          <a:ext cx="0" cy="0"/>
          <a:chOff x="0" y="0"/>
          <a:chExt cx="0" cy="0"/>
        </a:xfrm>
      </p:grpSpPr>
      <p:sp>
        <p:nvSpPr>
          <p:cNvPr id="2" name="Object 1"/>
          <p:cNvSpPr/>
          <p:nvPr/>
        </p:nvSpPr>
        <p:spPr>
          <a:xfrm>
            <a:off x="476131" y="5037465"/>
            <a:ext cx="11236690" cy="0"/>
          </a:xfrm>
          <a:prstGeom prst="line">
            <a:avLst/>
          </a:prstGeom>
          <a:noFill/>
          <a:ln w="12700">
            <a:solidFill>
              <a:srgbClr val="2A2921">
                <a:alpha val="17000"/>
              </a:srgbClr>
            </a:solidFill>
            <a:prstDash val="solid"/>
            <a:miter lim="800000"/>
          </a:ln>
        </p:spPr>
        <p:txBody>
          <a:bodyPr/>
          <a:lstStyle/>
          <a:p>
            <a:endParaRPr lang="en-US"/>
          </a:p>
        </p:txBody>
      </p:sp>
      <p:sp>
        <p:nvSpPr>
          <p:cNvPr id="3" name="Object 2"/>
          <p:cNvSpPr/>
          <p:nvPr/>
        </p:nvSpPr>
        <p:spPr>
          <a:xfrm rot="5400000">
            <a:off x="4751787" y="5037465"/>
            <a:ext cx="2685378" cy="0"/>
          </a:xfrm>
          <a:prstGeom prst="line">
            <a:avLst/>
          </a:prstGeom>
          <a:noFill/>
          <a:ln w="12700">
            <a:solidFill>
              <a:srgbClr val="2A2921">
                <a:alpha val="17000"/>
              </a:srgbClr>
            </a:solidFill>
            <a:prstDash val="solid"/>
            <a:miter lim="800000"/>
          </a:ln>
        </p:spPr>
        <p:txBody>
          <a:bodyPr/>
          <a:lstStyle/>
          <a:p>
            <a:endParaRPr lang="en-US"/>
          </a:p>
        </p:txBody>
      </p:sp>
      <p:sp>
        <p:nvSpPr>
          <p:cNvPr id="4" name="Object 3"/>
          <p:cNvSpPr/>
          <p:nvPr/>
        </p:nvSpPr>
        <p:spPr>
          <a:xfrm>
            <a:off x="571357" y="3742032"/>
            <a:ext cx="5970682" cy="194619"/>
          </a:xfrm>
          <a:prstGeom prst="rect">
            <a:avLst/>
          </a:prstGeom>
          <a:noFill/>
        </p:spPr>
        <p:txBody>
          <a:bodyPr wrap="square" lIns="0" tIns="0" rIns="0" bIns="0" rtlCol="0" anchor="t"/>
          <a:lstStyle/>
          <a:p>
            <a:pPr algn="l">
              <a:lnSpc>
                <a:spcPts val="1534"/>
              </a:lnSpc>
              <a:buNone/>
            </a:pPr>
            <a:r>
              <a:rPr lang="it-IT" sz="1080" dirty="0">
                <a:solidFill>
                  <a:srgbClr val="2A2921">
                    <a:alpha val="50000"/>
                  </a:srgbClr>
                </a:solidFill>
                <a:latin typeface="Euclid Circular A" pitchFamily="34" charset="0"/>
                <a:ea typeface="Euclid Circular A" pitchFamily="34" charset="-122"/>
              </a:rPr>
              <a:t>T</a:t>
            </a:r>
            <a:r>
              <a:rPr lang="en-US" sz="1080" dirty="0">
                <a:solidFill>
                  <a:srgbClr val="2A2921">
                    <a:alpha val="50000"/>
                  </a:srgbClr>
                </a:solidFill>
                <a:latin typeface="Euclid Circular A" pitchFamily="34" charset="0"/>
                <a:ea typeface="Euclid Circular A" pitchFamily="34" charset="-122"/>
              </a:rPr>
              <a:t>rue Negatives</a:t>
            </a:r>
            <a:endParaRPr lang="en-US" dirty="0"/>
          </a:p>
        </p:txBody>
      </p:sp>
      <p:sp>
        <p:nvSpPr>
          <p:cNvPr id="5" name="Object 4"/>
          <p:cNvSpPr/>
          <p:nvPr/>
        </p:nvSpPr>
        <p:spPr>
          <a:xfrm>
            <a:off x="6189702" y="3742032"/>
            <a:ext cx="5970682" cy="194619"/>
          </a:xfrm>
          <a:prstGeom prst="rect">
            <a:avLst/>
          </a:prstGeom>
          <a:noFill/>
        </p:spPr>
        <p:txBody>
          <a:bodyPr wrap="square" lIns="0" tIns="0" rIns="0" bIns="0" rtlCol="0" anchor="t"/>
          <a:lstStyle/>
          <a:p>
            <a:pPr algn="l">
              <a:lnSpc>
                <a:spcPts val="1534"/>
              </a:lnSpc>
              <a:buNone/>
            </a:pPr>
            <a:r>
              <a:rPr lang="it-IT" sz="1080" dirty="0">
                <a:solidFill>
                  <a:srgbClr val="2A2921">
                    <a:alpha val="50000"/>
                  </a:srgbClr>
                </a:solidFill>
                <a:latin typeface="Euclid Circular A" pitchFamily="34" charset="0"/>
                <a:ea typeface="Euclid Circular A" pitchFamily="34" charset="-122"/>
              </a:rPr>
              <a:t>F</a:t>
            </a:r>
            <a:r>
              <a:rPr lang="en-US" sz="1080" dirty="0" err="1">
                <a:solidFill>
                  <a:srgbClr val="2A2921">
                    <a:alpha val="50000"/>
                  </a:srgbClr>
                </a:solidFill>
                <a:latin typeface="Euclid Circular A" pitchFamily="34" charset="0"/>
                <a:ea typeface="Euclid Circular A" pitchFamily="34" charset="-122"/>
              </a:rPr>
              <a:t>alse</a:t>
            </a:r>
            <a:r>
              <a:rPr lang="en-US" sz="1080" dirty="0">
                <a:solidFill>
                  <a:srgbClr val="2A2921">
                    <a:alpha val="50000"/>
                  </a:srgbClr>
                </a:solidFill>
                <a:latin typeface="Euclid Circular A" pitchFamily="34" charset="0"/>
                <a:ea typeface="Euclid Circular A" pitchFamily="34" charset="-122"/>
              </a:rPr>
              <a:t> Negatives</a:t>
            </a:r>
            <a:endParaRPr lang="en-US" dirty="0"/>
          </a:p>
        </p:txBody>
      </p:sp>
      <p:sp>
        <p:nvSpPr>
          <p:cNvPr id="6" name="Object 5"/>
          <p:cNvSpPr/>
          <p:nvPr/>
        </p:nvSpPr>
        <p:spPr>
          <a:xfrm>
            <a:off x="571357" y="6132209"/>
            <a:ext cx="5970682" cy="194619"/>
          </a:xfrm>
          <a:prstGeom prst="rect">
            <a:avLst/>
          </a:prstGeom>
          <a:noFill/>
        </p:spPr>
        <p:txBody>
          <a:bodyPr wrap="square" lIns="0" tIns="0" rIns="0" bIns="0" rtlCol="0" anchor="t"/>
          <a:lstStyle/>
          <a:p>
            <a:pPr algn="l">
              <a:lnSpc>
                <a:spcPts val="1534"/>
              </a:lnSpc>
              <a:buNone/>
            </a:pPr>
            <a:r>
              <a:rPr lang="it-IT" sz="1080" dirty="0">
                <a:solidFill>
                  <a:srgbClr val="2A2921">
                    <a:alpha val="50000"/>
                  </a:srgbClr>
                </a:solidFill>
                <a:latin typeface="Euclid Circular A" pitchFamily="34" charset="0"/>
                <a:ea typeface="Euclid Circular A" pitchFamily="34" charset="-122"/>
              </a:rPr>
              <a:t>T</a:t>
            </a:r>
            <a:r>
              <a:rPr lang="en-US" sz="1080" dirty="0">
                <a:solidFill>
                  <a:srgbClr val="2A2921">
                    <a:alpha val="50000"/>
                  </a:srgbClr>
                </a:solidFill>
                <a:latin typeface="Euclid Circular A" pitchFamily="34" charset="0"/>
                <a:ea typeface="Euclid Circular A" pitchFamily="34" charset="-122"/>
              </a:rPr>
              <a:t>rue Positives</a:t>
            </a:r>
            <a:endParaRPr lang="en-US" dirty="0"/>
          </a:p>
        </p:txBody>
      </p:sp>
      <p:sp>
        <p:nvSpPr>
          <p:cNvPr id="7" name="Object 6"/>
          <p:cNvSpPr/>
          <p:nvPr/>
        </p:nvSpPr>
        <p:spPr>
          <a:xfrm>
            <a:off x="6189702" y="6132209"/>
            <a:ext cx="5970682" cy="194619"/>
          </a:xfrm>
          <a:prstGeom prst="rect">
            <a:avLst/>
          </a:prstGeom>
          <a:noFill/>
        </p:spPr>
        <p:txBody>
          <a:bodyPr wrap="square" lIns="0" tIns="0" rIns="0" bIns="0" rtlCol="0" anchor="t"/>
          <a:lstStyle/>
          <a:p>
            <a:pPr algn="l">
              <a:lnSpc>
                <a:spcPts val="1534"/>
              </a:lnSpc>
              <a:buNone/>
            </a:pPr>
            <a:r>
              <a:rPr lang="it-IT" sz="1080" dirty="0">
                <a:solidFill>
                  <a:srgbClr val="2A2921">
                    <a:alpha val="50000"/>
                  </a:srgbClr>
                </a:solidFill>
                <a:latin typeface="Euclid Circular A" pitchFamily="34" charset="0"/>
                <a:ea typeface="Euclid Circular A" pitchFamily="34" charset="-122"/>
              </a:rPr>
              <a:t>F</a:t>
            </a:r>
            <a:r>
              <a:rPr lang="en-US" sz="1080" dirty="0" err="1">
                <a:solidFill>
                  <a:srgbClr val="2A2921">
                    <a:alpha val="50000"/>
                  </a:srgbClr>
                </a:solidFill>
                <a:latin typeface="Euclid Circular A" pitchFamily="34" charset="0"/>
                <a:ea typeface="Euclid Circular A" pitchFamily="34" charset="-122"/>
              </a:rPr>
              <a:t>alse</a:t>
            </a:r>
            <a:r>
              <a:rPr lang="en-US" sz="1080" dirty="0">
                <a:solidFill>
                  <a:srgbClr val="2A2921">
                    <a:alpha val="50000"/>
                  </a:srgbClr>
                </a:solidFill>
                <a:latin typeface="Euclid Circular A" pitchFamily="34" charset="0"/>
                <a:ea typeface="Euclid Circular A" pitchFamily="34" charset="-122"/>
              </a:rPr>
              <a:t> Positives</a:t>
            </a:r>
            <a:endParaRPr lang="en-US" dirty="0"/>
          </a:p>
        </p:txBody>
      </p:sp>
      <p:sp>
        <p:nvSpPr>
          <p:cNvPr id="8" name="Object 7"/>
          <p:cNvSpPr/>
          <p:nvPr/>
        </p:nvSpPr>
        <p:spPr>
          <a:xfrm>
            <a:off x="2666336" y="5523119"/>
            <a:ext cx="476131" cy="476131"/>
          </a:xfrm>
          <a:prstGeom prst="ellipse">
            <a:avLst/>
          </a:prstGeom>
          <a:solidFill>
            <a:srgbClr val="FF91AB"/>
          </a:solidFill>
        </p:spPr>
        <p:txBody>
          <a:bodyPr/>
          <a:lstStyle/>
          <a:p>
            <a:endParaRPr lang="en-US"/>
          </a:p>
        </p:txBody>
      </p:sp>
      <p:sp>
        <p:nvSpPr>
          <p:cNvPr id="9" name="Object 8"/>
          <p:cNvSpPr/>
          <p:nvPr/>
        </p:nvSpPr>
        <p:spPr>
          <a:xfrm>
            <a:off x="2642527" y="5650246"/>
            <a:ext cx="523744" cy="216282"/>
          </a:xfrm>
          <a:prstGeom prst="rect">
            <a:avLst/>
          </a:prstGeom>
          <a:noFill/>
        </p:spPr>
        <p:txBody>
          <a:bodyPr wrap="square" lIns="0" tIns="0" rIns="0" bIns="0" rtlCol="0" anchor="ctr"/>
          <a:lstStyle/>
          <a:p>
            <a:pPr algn="ctr">
              <a:lnSpc>
                <a:spcPts val="1704"/>
              </a:lnSpc>
              <a:buNone/>
            </a:pPr>
            <a:r>
              <a:rPr lang="en-US" sz="1500" dirty="0">
                <a:solidFill>
                  <a:srgbClr val="2A2921"/>
                </a:solidFill>
                <a:latin typeface="Euclid Circular A" pitchFamily="34" charset="0"/>
                <a:ea typeface="Euclid Circular A" pitchFamily="34" charset="-122"/>
                <a:cs typeface="Euclid Circular A" pitchFamily="34" charset="-120"/>
              </a:rPr>
              <a:t>41</a:t>
            </a:r>
            <a:endParaRPr lang="en-US" dirty="0"/>
          </a:p>
        </p:txBody>
      </p:sp>
      <p:sp>
        <p:nvSpPr>
          <p:cNvPr id="10" name="Object 9"/>
          <p:cNvSpPr/>
          <p:nvPr/>
        </p:nvSpPr>
        <p:spPr>
          <a:xfrm>
            <a:off x="0" y="377096"/>
            <a:ext cx="12188952" cy="540885"/>
          </a:xfrm>
          <a:prstGeom prst="rect">
            <a:avLst/>
          </a:prstGeom>
          <a:noFill/>
        </p:spPr>
        <p:txBody>
          <a:bodyPr wrap="square" lIns="0" tIns="0" rIns="0" bIns="0" rtlCol="0" anchor="t"/>
          <a:lstStyle/>
          <a:p>
            <a:pPr algn="ctr">
              <a:lnSpc>
                <a:spcPts val="4260"/>
              </a:lnSpc>
              <a:buNone/>
            </a:pPr>
            <a:r>
              <a:rPr lang="en-US" sz="3750" b="1" dirty="0">
                <a:solidFill>
                  <a:srgbClr val="2A2921"/>
                </a:solidFill>
                <a:latin typeface="Euclid Circular A" pitchFamily="34" charset="0"/>
                <a:ea typeface="Euclid Circular A" pitchFamily="34" charset="-122"/>
                <a:cs typeface="Euclid Circular A" pitchFamily="34" charset="-120"/>
              </a:rPr>
              <a:t>Confusion Matrix</a:t>
            </a:r>
            <a:endParaRPr lang="en-US" dirty="0"/>
          </a:p>
        </p:txBody>
      </p:sp>
      <p:sp>
        <p:nvSpPr>
          <p:cNvPr id="11" name="Object 10"/>
          <p:cNvSpPr/>
          <p:nvPr/>
        </p:nvSpPr>
        <p:spPr>
          <a:xfrm>
            <a:off x="0" y="1036061"/>
            <a:ext cx="12188952" cy="258539"/>
          </a:xfrm>
          <a:prstGeom prst="rect">
            <a:avLst/>
          </a:prstGeom>
          <a:noFill/>
        </p:spPr>
        <p:txBody>
          <a:bodyPr wrap="square" lIns="0" tIns="0" rIns="0" bIns="0" rtlCol="0" anchor="t"/>
          <a:lstStyle/>
          <a:p>
            <a:pPr algn="ctr">
              <a:lnSpc>
                <a:spcPts val="2037"/>
              </a:lnSpc>
              <a:spcBef>
                <a:spcPts val="912"/>
              </a:spcBef>
              <a:buNone/>
            </a:pPr>
            <a:r>
              <a:rPr lang="en-US" sz="1434" b="1" dirty="0">
                <a:solidFill>
                  <a:srgbClr val="2A2921">
                    <a:alpha val="50000"/>
                  </a:srgbClr>
                </a:solidFill>
                <a:latin typeface="Euclid Circular A" pitchFamily="34" charset="0"/>
                <a:ea typeface="Euclid Circular A" pitchFamily="34" charset="-122"/>
                <a:cs typeface="Euclid Circular A" pitchFamily="34" charset="-120"/>
              </a:rPr>
              <a:t>Support Vector Machine (SVM)</a:t>
            </a:r>
            <a:endParaRPr lang="en-US" dirty="0"/>
          </a:p>
        </p:txBody>
      </p:sp>
      <p:sp>
        <p:nvSpPr>
          <p:cNvPr id="13" name="Object 12"/>
          <p:cNvSpPr/>
          <p:nvPr/>
        </p:nvSpPr>
        <p:spPr>
          <a:xfrm>
            <a:off x="0" y="1780016"/>
            <a:ext cx="12188952" cy="258539"/>
          </a:xfrm>
          <a:prstGeom prst="rect">
            <a:avLst/>
          </a:prstGeom>
          <a:noFill/>
        </p:spPr>
        <p:txBody>
          <a:bodyPr wrap="square" lIns="0" tIns="0" rIns="0" bIns="0" rtlCol="0" anchor="t"/>
          <a:lstStyle/>
          <a:p>
            <a:pPr algn="ctr">
              <a:lnSpc>
                <a:spcPts val="2037"/>
              </a:lnSpc>
              <a:spcBef>
                <a:spcPts val="876"/>
              </a:spcBef>
              <a:buNone/>
            </a:pPr>
            <a:r>
              <a:rPr lang="en-US" sz="1434" b="1" dirty="0">
                <a:solidFill>
                  <a:srgbClr val="2A2921">
                    <a:alpha val="50000"/>
                  </a:srgbClr>
                </a:solidFill>
                <a:latin typeface="Euclid Circular A" pitchFamily="34" charset="0"/>
                <a:ea typeface="Euclid Circular A" pitchFamily="34" charset="-122"/>
                <a:cs typeface="Euclid Circular A" pitchFamily="34" charset="-120"/>
              </a:rPr>
              <a:t>False Positives (FP) : 0 – The model did not mistakenly classify benign cases as malignant</a:t>
            </a:r>
            <a:r>
              <a:rPr lang="en-US" sz="1434" dirty="0">
                <a:solidFill>
                  <a:srgbClr val="2A2921">
                    <a:alpha val="50000"/>
                  </a:srgbClr>
                </a:solidFill>
                <a:latin typeface="Euclid Circular A" pitchFamily="34" charset="0"/>
                <a:ea typeface="Euclid Circular A" pitchFamily="34" charset="-122"/>
                <a:cs typeface="Euclid Circular A" pitchFamily="34" charset="-120"/>
              </a:rPr>
              <a:t>.</a:t>
            </a:r>
            <a:endParaRPr lang="en-US" dirty="0"/>
          </a:p>
        </p:txBody>
      </p:sp>
      <p:sp>
        <p:nvSpPr>
          <p:cNvPr id="14" name="Object 13"/>
          <p:cNvSpPr/>
          <p:nvPr/>
        </p:nvSpPr>
        <p:spPr>
          <a:xfrm>
            <a:off x="0" y="2151993"/>
            <a:ext cx="12188952" cy="258539"/>
          </a:xfrm>
          <a:prstGeom prst="rect">
            <a:avLst/>
          </a:prstGeom>
          <a:noFill/>
        </p:spPr>
        <p:txBody>
          <a:bodyPr wrap="square" lIns="0" tIns="0" rIns="0" bIns="0" rtlCol="0" anchor="t"/>
          <a:lstStyle/>
          <a:p>
            <a:pPr algn="ctr">
              <a:lnSpc>
                <a:spcPts val="2037"/>
              </a:lnSpc>
              <a:spcBef>
                <a:spcPts val="876"/>
              </a:spcBef>
              <a:buNone/>
            </a:pPr>
            <a:r>
              <a:rPr lang="en-US" sz="1434" b="1" dirty="0">
                <a:solidFill>
                  <a:srgbClr val="2A2921">
                    <a:alpha val="50000"/>
                  </a:srgbClr>
                </a:solidFill>
                <a:latin typeface="Euclid Circular A" pitchFamily="34" charset="0"/>
                <a:ea typeface="Euclid Circular A" pitchFamily="34" charset="-122"/>
                <a:cs typeface="Euclid Circular A" pitchFamily="34" charset="-120"/>
              </a:rPr>
              <a:t>False Negatives (FN) : 2 – The model mistakenly classified 2 malignant cases as benign</a:t>
            </a:r>
            <a:r>
              <a:rPr lang="en-US" sz="1434" dirty="0">
                <a:solidFill>
                  <a:srgbClr val="2A2921">
                    <a:alpha val="50000"/>
                  </a:srgbClr>
                </a:solidFill>
                <a:latin typeface="Euclid Circular A" pitchFamily="34" charset="0"/>
                <a:ea typeface="Euclid Circular A" pitchFamily="34" charset="-122"/>
                <a:cs typeface="Euclid Circular A" pitchFamily="34" charset="-120"/>
              </a:rPr>
              <a:t>.</a:t>
            </a:r>
            <a:endParaRPr lang="en-US" dirty="0"/>
          </a:p>
        </p:txBody>
      </p:sp>
      <p:sp>
        <p:nvSpPr>
          <p:cNvPr id="15" name="Object 14"/>
          <p:cNvSpPr/>
          <p:nvPr/>
        </p:nvSpPr>
        <p:spPr>
          <a:xfrm>
            <a:off x="0" y="2523970"/>
            <a:ext cx="12188952" cy="258539"/>
          </a:xfrm>
          <a:prstGeom prst="rect">
            <a:avLst/>
          </a:prstGeom>
          <a:noFill/>
        </p:spPr>
        <p:txBody>
          <a:bodyPr wrap="square" lIns="0" tIns="0" rIns="0" bIns="0" rtlCol="0" anchor="t"/>
          <a:lstStyle/>
          <a:p>
            <a:pPr algn="ctr">
              <a:lnSpc>
                <a:spcPts val="2037"/>
              </a:lnSpc>
              <a:spcBef>
                <a:spcPts val="876"/>
              </a:spcBef>
              <a:buNone/>
            </a:pPr>
            <a:r>
              <a:rPr lang="it-IT" sz="1434" b="1" dirty="0">
                <a:solidFill>
                  <a:srgbClr val="2A2921">
                    <a:alpha val="50000"/>
                  </a:srgbClr>
                </a:solidFill>
                <a:latin typeface="Euclid Circular A" pitchFamily="34" charset="0"/>
                <a:ea typeface="Euclid Circular A" pitchFamily="34" charset="-122"/>
              </a:rPr>
              <a:t>T</a:t>
            </a:r>
            <a:r>
              <a:rPr lang="en-US" sz="1434" b="1" dirty="0">
                <a:solidFill>
                  <a:srgbClr val="2A2921">
                    <a:alpha val="50000"/>
                  </a:srgbClr>
                </a:solidFill>
                <a:latin typeface="Euclid Circular A" pitchFamily="34" charset="0"/>
                <a:ea typeface="Euclid Circular A" pitchFamily="34" charset="-122"/>
              </a:rPr>
              <a:t>rue Positives (TP) : 41 – The model correctly identified 41 malignant cases.</a:t>
            </a:r>
            <a:endParaRPr lang="en-US" dirty="0"/>
          </a:p>
        </p:txBody>
      </p:sp>
      <p:sp>
        <p:nvSpPr>
          <p:cNvPr id="16" name="Object 15"/>
          <p:cNvSpPr/>
          <p:nvPr/>
        </p:nvSpPr>
        <p:spPr>
          <a:xfrm>
            <a:off x="8770332" y="5523119"/>
            <a:ext cx="476131" cy="476131"/>
          </a:xfrm>
          <a:prstGeom prst="ellipse">
            <a:avLst/>
          </a:prstGeom>
          <a:solidFill>
            <a:srgbClr val="FF91AB"/>
          </a:solidFill>
        </p:spPr>
        <p:txBody>
          <a:bodyPr/>
          <a:lstStyle/>
          <a:p>
            <a:endParaRPr lang="en-US"/>
          </a:p>
        </p:txBody>
      </p:sp>
      <p:sp>
        <p:nvSpPr>
          <p:cNvPr id="17" name="Object 16"/>
          <p:cNvSpPr/>
          <p:nvPr/>
        </p:nvSpPr>
        <p:spPr>
          <a:xfrm>
            <a:off x="8746525" y="5650246"/>
            <a:ext cx="523744" cy="216282"/>
          </a:xfrm>
          <a:prstGeom prst="rect">
            <a:avLst/>
          </a:prstGeom>
          <a:noFill/>
        </p:spPr>
        <p:txBody>
          <a:bodyPr wrap="square" lIns="0" tIns="0" rIns="0" bIns="0" rtlCol="0" anchor="ctr"/>
          <a:lstStyle/>
          <a:p>
            <a:pPr algn="ctr">
              <a:lnSpc>
                <a:spcPts val="1704"/>
              </a:lnSpc>
              <a:buNone/>
            </a:pPr>
            <a:r>
              <a:rPr lang="en-US" sz="1500" dirty="0">
                <a:solidFill>
                  <a:srgbClr val="2A2921"/>
                </a:solidFill>
                <a:latin typeface="Euclid Circular A" pitchFamily="34" charset="0"/>
                <a:ea typeface="Euclid Circular A" pitchFamily="34" charset="-122"/>
                <a:cs typeface="Euclid Circular A" pitchFamily="34" charset="-120"/>
              </a:rPr>
              <a:t>0</a:t>
            </a:r>
            <a:endParaRPr lang="en-US" dirty="0"/>
          </a:p>
        </p:txBody>
      </p:sp>
      <p:sp>
        <p:nvSpPr>
          <p:cNvPr id="18" name="Object 17"/>
          <p:cNvSpPr/>
          <p:nvPr/>
        </p:nvSpPr>
        <p:spPr>
          <a:xfrm>
            <a:off x="8770332" y="3894751"/>
            <a:ext cx="476131" cy="476131"/>
          </a:xfrm>
          <a:prstGeom prst="ellipse">
            <a:avLst/>
          </a:prstGeom>
          <a:solidFill>
            <a:srgbClr val="FF91AB"/>
          </a:solidFill>
        </p:spPr>
        <p:txBody>
          <a:bodyPr/>
          <a:lstStyle/>
          <a:p>
            <a:endParaRPr lang="en-US"/>
          </a:p>
        </p:txBody>
      </p:sp>
      <p:sp>
        <p:nvSpPr>
          <p:cNvPr id="19" name="Object 18"/>
          <p:cNvSpPr/>
          <p:nvPr/>
        </p:nvSpPr>
        <p:spPr>
          <a:xfrm>
            <a:off x="8746525" y="4021878"/>
            <a:ext cx="523744" cy="216282"/>
          </a:xfrm>
          <a:prstGeom prst="rect">
            <a:avLst/>
          </a:prstGeom>
          <a:noFill/>
        </p:spPr>
        <p:txBody>
          <a:bodyPr wrap="square" lIns="0" tIns="0" rIns="0" bIns="0" rtlCol="0" anchor="ctr"/>
          <a:lstStyle/>
          <a:p>
            <a:pPr algn="ctr">
              <a:lnSpc>
                <a:spcPts val="1704"/>
              </a:lnSpc>
              <a:buNone/>
            </a:pPr>
            <a:r>
              <a:rPr lang="en-US" sz="1500" dirty="0">
                <a:solidFill>
                  <a:srgbClr val="2A2921"/>
                </a:solidFill>
                <a:latin typeface="Euclid Circular A" pitchFamily="34" charset="0"/>
                <a:ea typeface="Euclid Circular A" pitchFamily="34" charset="-122"/>
                <a:cs typeface="Euclid Circular A" pitchFamily="34" charset="-120"/>
              </a:rPr>
              <a:t>2</a:t>
            </a:r>
            <a:endParaRPr lang="en-US" dirty="0"/>
          </a:p>
        </p:txBody>
      </p:sp>
      <p:sp>
        <p:nvSpPr>
          <p:cNvPr id="20" name="Object 19"/>
          <p:cNvSpPr/>
          <p:nvPr/>
        </p:nvSpPr>
        <p:spPr>
          <a:xfrm>
            <a:off x="2666336" y="3894751"/>
            <a:ext cx="476131" cy="476131"/>
          </a:xfrm>
          <a:prstGeom prst="ellipse">
            <a:avLst/>
          </a:prstGeom>
          <a:solidFill>
            <a:srgbClr val="FF91AB"/>
          </a:solidFill>
        </p:spPr>
        <p:txBody>
          <a:bodyPr/>
          <a:lstStyle/>
          <a:p>
            <a:endParaRPr lang="en-US"/>
          </a:p>
        </p:txBody>
      </p:sp>
      <p:sp>
        <p:nvSpPr>
          <p:cNvPr id="21" name="Object 20"/>
          <p:cNvSpPr/>
          <p:nvPr/>
        </p:nvSpPr>
        <p:spPr>
          <a:xfrm>
            <a:off x="2642527" y="4021878"/>
            <a:ext cx="523744" cy="216282"/>
          </a:xfrm>
          <a:prstGeom prst="rect">
            <a:avLst/>
          </a:prstGeom>
          <a:noFill/>
        </p:spPr>
        <p:txBody>
          <a:bodyPr wrap="square" lIns="0" tIns="0" rIns="0" bIns="0" rtlCol="0" anchor="ctr"/>
          <a:lstStyle/>
          <a:p>
            <a:pPr algn="ctr">
              <a:lnSpc>
                <a:spcPts val="1704"/>
              </a:lnSpc>
              <a:buNone/>
            </a:pPr>
            <a:r>
              <a:rPr lang="en-US" sz="1500" dirty="0">
                <a:solidFill>
                  <a:srgbClr val="2A2921"/>
                </a:solidFill>
                <a:latin typeface="Euclid Circular A" pitchFamily="34" charset="0"/>
                <a:ea typeface="Euclid Circular A" pitchFamily="34" charset="-122"/>
                <a:cs typeface="Euclid Circular A" pitchFamily="34" charset="-120"/>
              </a:rPr>
              <a:t>71</a:t>
            </a:r>
            <a:endParaRPr lang="en-US" dirty="0"/>
          </a:p>
        </p:txBody>
      </p:sp>
      <p:sp>
        <p:nvSpPr>
          <p:cNvPr id="26" name="TextBox 25">
            <a:extLst>
              <a:ext uri="{FF2B5EF4-FFF2-40B4-BE49-F238E27FC236}">
                <a16:creationId xmlns:a16="http://schemas.microsoft.com/office/drawing/2014/main" id="{10405DBC-CE7F-AE0A-E330-29B5AE16C62C}"/>
              </a:ext>
            </a:extLst>
          </p:cNvPr>
          <p:cNvSpPr txBox="1"/>
          <p:nvPr/>
        </p:nvSpPr>
        <p:spPr>
          <a:xfrm>
            <a:off x="2642527" y="1438382"/>
            <a:ext cx="6943262" cy="312393"/>
          </a:xfrm>
          <a:prstGeom prst="rect">
            <a:avLst/>
          </a:prstGeom>
          <a:noFill/>
        </p:spPr>
        <p:txBody>
          <a:bodyPr wrap="square" rtlCol="0">
            <a:spAutoFit/>
          </a:bodyPr>
          <a:lstStyle/>
          <a:p>
            <a:pPr algn="ctr"/>
            <a:r>
              <a:rPr lang="it-IT" sz="1430" b="1" dirty="0">
                <a:solidFill>
                  <a:srgbClr val="908D86"/>
                </a:solidFill>
                <a:latin typeface="Euclid Circular A"/>
              </a:rPr>
              <a:t>True </a:t>
            </a:r>
            <a:r>
              <a:rPr lang="it-IT" sz="1430" b="1" dirty="0" err="1">
                <a:solidFill>
                  <a:srgbClr val="908D86"/>
                </a:solidFill>
                <a:latin typeface="Euclid Circular A"/>
              </a:rPr>
              <a:t>Negatives</a:t>
            </a:r>
            <a:r>
              <a:rPr lang="it-IT" sz="1430" b="1" dirty="0">
                <a:solidFill>
                  <a:srgbClr val="908D86"/>
                </a:solidFill>
                <a:latin typeface="Euclid Circular A"/>
              </a:rPr>
              <a:t> (TN) : 71 – The model </a:t>
            </a:r>
            <a:r>
              <a:rPr lang="it-IT" sz="1430" b="1" dirty="0" err="1">
                <a:solidFill>
                  <a:srgbClr val="908D86"/>
                </a:solidFill>
                <a:latin typeface="Euclid Circular A"/>
              </a:rPr>
              <a:t>correctly</a:t>
            </a:r>
            <a:r>
              <a:rPr lang="it-IT" sz="1430" b="1" dirty="0">
                <a:solidFill>
                  <a:srgbClr val="908D86"/>
                </a:solidFill>
                <a:latin typeface="Euclid Circular A"/>
              </a:rPr>
              <a:t> </a:t>
            </a:r>
            <a:r>
              <a:rPr lang="it-IT" sz="1430" b="1" dirty="0" err="1">
                <a:solidFill>
                  <a:srgbClr val="908D86"/>
                </a:solidFill>
                <a:latin typeface="Euclid Circular A"/>
              </a:rPr>
              <a:t>identified</a:t>
            </a:r>
            <a:r>
              <a:rPr lang="it-IT" sz="1430" b="1" dirty="0">
                <a:solidFill>
                  <a:srgbClr val="908D86"/>
                </a:solidFill>
                <a:latin typeface="Euclid Circular A"/>
              </a:rPr>
              <a:t> 71 </a:t>
            </a:r>
            <a:r>
              <a:rPr lang="it-IT" sz="1430" b="1" dirty="0" err="1">
                <a:solidFill>
                  <a:srgbClr val="908D86"/>
                </a:solidFill>
                <a:latin typeface="Euclid Circular A"/>
              </a:rPr>
              <a:t>benign</a:t>
            </a:r>
            <a:r>
              <a:rPr lang="it-IT" sz="1430" b="1" dirty="0">
                <a:solidFill>
                  <a:srgbClr val="908D86"/>
                </a:solidFill>
                <a:latin typeface="Euclid Circular A"/>
              </a:rPr>
              <a:t> </a:t>
            </a:r>
            <a:r>
              <a:rPr lang="it-IT" sz="1430" b="1" dirty="0" err="1">
                <a:solidFill>
                  <a:srgbClr val="908D86"/>
                </a:solidFill>
                <a:latin typeface="Euclid Circular A"/>
              </a:rPr>
              <a:t>cases</a:t>
            </a:r>
            <a:r>
              <a:rPr lang="it-IT" sz="1430" b="1" dirty="0">
                <a:solidFill>
                  <a:srgbClr val="908D86"/>
                </a:solidFill>
                <a:latin typeface="Euclid Circular A"/>
              </a:rPr>
              <a:t>.</a:t>
            </a:r>
            <a:endParaRPr lang="en-US" sz="1430" b="1" dirty="0">
              <a:solidFill>
                <a:srgbClr val="908D86"/>
              </a:solidFill>
              <a:latin typeface="Euclid Circular 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7F1EB"/>
        </a:solidFill>
        <a:effectLst/>
      </p:bgPr>
    </p:bg>
    <p:spTree>
      <p:nvGrpSpPr>
        <p:cNvPr id="1" name=""/>
        <p:cNvGrpSpPr/>
        <p:nvPr/>
      </p:nvGrpSpPr>
      <p:grpSpPr>
        <a:xfrm>
          <a:off x="0" y="0"/>
          <a:ext cx="0" cy="0"/>
          <a:chOff x="0" y="0"/>
          <a:chExt cx="0" cy="0"/>
        </a:xfrm>
      </p:grpSpPr>
      <p:sp>
        <p:nvSpPr>
          <p:cNvPr id="2" name="Object 1"/>
          <p:cNvSpPr/>
          <p:nvPr/>
        </p:nvSpPr>
        <p:spPr>
          <a:xfrm>
            <a:off x="0" y="377096"/>
            <a:ext cx="12188952" cy="540885"/>
          </a:xfrm>
          <a:prstGeom prst="rect">
            <a:avLst/>
          </a:prstGeom>
          <a:noFill/>
        </p:spPr>
        <p:txBody>
          <a:bodyPr wrap="square" lIns="0" tIns="0" rIns="0" bIns="0" rtlCol="0" anchor="t"/>
          <a:lstStyle/>
          <a:p>
            <a:pPr algn="ctr">
              <a:lnSpc>
                <a:spcPts val="4260"/>
              </a:lnSpc>
              <a:buNone/>
            </a:pPr>
            <a:r>
              <a:rPr lang="en-US" sz="3750" b="1" dirty="0">
                <a:solidFill>
                  <a:srgbClr val="2A2921"/>
                </a:solidFill>
                <a:latin typeface="Euclid Circular A" pitchFamily="34" charset="0"/>
                <a:ea typeface="Euclid Circular A" pitchFamily="34" charset="-122"/>
                <a:cs typeface="Euclid Circular A" pitchFamily="34" charset="-120"/>
              </a:rPr>
              <a:t>Confusion Matrix</a:t>
            </a:r>
            <a:endParaRPr lang="en-US" dirty="0"/>
          </a:p>
        </p:txBody>
      </p:sp>
      <p:sp>
        <p:nvSpPr>
          <p:cNvPr id="3" name="Object 2"/>
          <p:cNvSpPr/>
          <p:nvPr/>
        </p:nvSpPr>
        <p:spPr>
          <a:xfrm>
            <a:off x="0" y="1024872"/>
            <a:ext cx="12188952" cy="304248"/>
          </a:xfrm>
          <a:prstGeom prst="rect">
            <a:avLst/>
          </a:prstGeom>
          <a:noFill/>
        </p:spPr>
        <p:txBody>
          <a:bodyPr wrap="square" lIns="0" tIns="0" rIns="0" bIns="0" rtlCol="0" anchor="t"/>
          <a:lstStyle/>
          <a:p>
            <a:pPr algn="ctr">
              <a:lnSpc>
                <a:spcPts val="2396"/>
              </a:lnSpc>
              <a:spcBef>
                <a:spcPts val="825"/>
              </a:spcBef>
              <a:buNone/>
            </a:pPr>
            <a:r>
              <a:rPr lang="en-US" sz="1688" b="1" dirty="0">
                <a:solidFill>
                  <a:srgbClr val="2A2921">
                    <a:alpha val="50000"/>
                  </a:srgbClr>
                </a:solidFill>
                <a:latin typeface="Euclid Circular A" pitchFamily="34" charset="0"/>
                <a:ea typeface="Euclid Circular A" pitchFamily="34" charset="-122"/>
                <a:cs typeface="Euclid Circular A" pitchFamily="34" charset="-120"/>
              </a:rPr>
              <a:t>Support Vector Machine (SVM)</a:t>
            </a:r>
            <a:endParaRPr lang="en-US" dirty="0"/>
          </a:p>
        </p:txBody>
      </p:sp>
      <p:sp>
        <p:nvSpPr>
          <p:cNvPr id="4" name="Object 3"/>
          <p:cNvSpPr/>
          <p:nvPr/>
        </p:nvSpPr>
        <p:spPr>
          <a:xfrm>
            <a:off x="345325" y="2044339"/>
            <a:ext cx="11998500" cy="3788789"/>
          </a:xfrm>
          <a:prstGeom prst="rect">
            <a:avLst/>
          </a:prstGeom>
          <a:noFill/>
        </p:spPr>
        <p:txBody>
          <a:bodyPr wrap="square" lIns="0" tIns="0" rIns="0" bIns="0" rtlCol="0" anchor="t"/>
          <a:lstStyle/>
          <a:p>
            <a:pPr marL="242900" indent="-242900" algn="l">
              <a:lnSpc>
                <a:spcPts val="2556"/>
              </a:lnSpc>
              <a:buSzPct val="100000"/>
              <a:buChar char="•"/>
            </a:pPr>
            <a:r>
              <a:rPr lang="en-US" sz="2000" b="1" dirty="0">
                <a:solidFill>
                  <a:srgbClr val="2A2921"/>
                </a:solidFill>
                <a:latin typeface="Euclid Circular A" pitchFamily="34" charset="0"/>
                <a:ea typeface="Euclid Circular A" pitchFamily="34" charset="-122"/>
                <a:cs typeface="Euclid Circular A" pitchFamily="34" charset="-120"/>
              </a:rPr>
              <a:t>Precision: 100 </a:t>
            </a:r>
            <a:r>
              <a:rPr lang="en-US" sz="2000" dirty="0">
                <a:solidFill>
                  <a:srgbClr val="2A2921"/>
                </a:solidFill>
                <a:latin typeface="Euclid Circular A" pitchFamily="34" charset="0"/>
                <a:ea typeface="Euclid Circular A" pitchFamily="34" charset="-122"/>
                <a:cs typeface="Euclid Circular A" pitchFamily="34" charset="-120"/>
              </a:rPr>
              <a:t>- When the model predicts a tumor as malignant, it is correct 100% of the time.</a:t>
            </a:r>
          </a:p>
          <a:p>
            <a:pPr marL="242900" indent="-242900" algn="l">
              <a:lnSpc>
                <a:spcPts val="2556"/>
              </a:lnSpc>
              <a:buSzPct val="100000"/>
              <a:buChar char="•"/>
            </a:pPr>
            <a:endParaRPr lang="en-US" sz="2000" b="1"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2556"/>
              </a:lnSpc>
              <a:buSzPct val="100000"/>
              <a:buChar char="•"/>
            </a:pPr>
            <a:r>
              <a:rPr lang="en-US" sz="2000" b="1" dirty="0">
                <a:solidFill>
                  <a:srgbClr val="2A2921"/>
                </a:solidFill>
                <a:latin typeface="Euclid Circular A" pitchFamily="34" charset="0"/>
                <a:ea typeface="Euclid Circular A" pitchFamily="34" charset="-122"/>
                <a:cs typeface="Euclid Circular A" pitchFamily="34" charset="-120"/>
              </a:rPr>
              <a:t>Recall: 95.3 </a:t>
            </a:r>
            <a:r>
              <a:rPr lang="en-US" sz="2000" dirty="0">
                <a:solidFill>
                  <a:srgbClr val="2A2921"/>
                </a:solidFill>
                <a:latin typeface="Euclid Circular A" pitchFamily="34" charset="0"/>
                <a:ea typeface="Euclid Circular A" pitchFamily="34" charset="-122"/>
                <a:cs typeface="Euclid Circular A" pitchFamily="34" charset="-120"/>
              </a:rPr>
              <a:t>- The model is able to correctly identify 95.3% of the malignant tumors in the dataset.</a:t>
            </a:r>
          </a:p>
          <a:p>
            <a:pPr marL="242900" indent="-242900" algn="l">
              <a:lnSpc>
                <a:spcPts val="2556"/>
              </a:lnSpc>
              <a:buSzPct val="100000"/>
              <a:buChar char="•"/>
            </a:pPr>
            <a:endParaRPr lang="en-US" sz="2000" b="1" dirty="0">
              <a:solidFill>
                <a:srgbClr val="2A2921"/>
              </a:solidFill>
              <a:latin typeface="Euclid Circular A" pitchFamily="34" charset="0"/>
              <a:ea typeface="Euclid Circular A" pitchFamily="34" charset="-122"/>
              <a:cs typeface="Euclid Circular A" pitchFamily="34" charset="-120"/>
            </a:endParaRPr>
          </a:p>
          <a:p>
            <a:pPr marL="242900" indent="-242900" algn="l">
              <a:lnSpc>
                <a:spcPts val="2556"/>
              </a:lnSpc>
              <a:buSzPct val="100000"/>
              <a:buChar char="•"/>
            </a:pPr>
            <a:r>
              <a:rPr lang="en-US" sz="2000" b="1" dirty="0">
                <a:solidFill>
                  <a:srgbClr val="2A2921"/>
                </a:solidFill>
                <a:latin typeface="Euclid Circular A" pitchFamily="34" charset="0"/>
                <a:ea typeface="Euclid Circular A" pitchFamily="34" charset="-122"/>
                <a:cs typeface="Euclid Circular A" pitchFamily="34" charset="-120"/>
              </a:rPr>
              <a:t>F1 Score: 97.6 </a:t>
            </a:r>
            <a:r>
              <a:rPr lang="en-US" sz="2000" dirty="0">
                <a:solidFill>
                  <a:srgbClr val="2A2921"/>
                </a:solidFill>
                <a:latin typeface="Euclid Circular A" pitchFamily="34" charset="0"/>
                <a:ea typeface="Euclid Circular A" pitchFamily="34" charset="-122"/>
                <a:cs typeface="Euclid Circular A" pitchFamily="34" charset="-120"/>
              </a:rPr>
              <a:t>- The F1 score, which balances precision and recall, is very high, indicating excellent model performance in terms of balancing between reducing false positives and correctly identifying positive cases.</a:t>
            </a:r>
            <a:endParaRPr lang="en-US"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7F1EB"/>
        </a:solidFill>
        <a:effectLst/>
      </p:bgPr>
    </p:bg>
    <p:spTree>
      <p:nvGrpSpPr>
        <p:cNvPr id="1" name=""/>
        <p:cNvGrpSpPr/>
        <p:nvPr/>
      </p:nvGrpSpPr>
      <p:grpSpPr>
        <a:xfrm>
          <a:off x="0" y="0"/>
          <a:ext cx="0" cy="0"/>
          <a:chOff x="0" y="0"/>
          <a:chExt cx="0" cy="0"/>
        </a:xfrm>
      </p:grpSpPr>
      <p:sp>
        <p:nvSpPr>
          <p:cNvPr id="2" name="Object 1"/>
          <p:cNvSpPr/>
          <p:nvPr/>
        </p:nvSpPr>
        <p:spPr>
          <a:xfrm>
            <a:off x="0" y="377096"/>
            <a:ext cx="12188952" cy="540885"/>
          </a:xfrm>
          <a:prstGeom prst="rect">
            <a:avLst/>
          </a:prstGeom>
          <a:noFill/>
        </p:spPr>
        <p:txBody>
          <a:bodyPr wrap="square" lIns="0" tIns="0" rIns="0" bIns="0" rtlCol="0" anchor="t"/>
          <a:lstStyle/>
          <a:p>
            <a:pPr algn="ctr">
              <a:lnSpc>
                <a:spcPts val="4260"/>
              </a:lnSpc>
              <a:buNone/>
            </a:pPr>
            <a:r>
              <a:rPr lang="en-US" sz="3750" b="1" dirty="0">
                <a:solidFill>
                  <a:srgbClr val="2A2921"/>
                </a:solidFill>
                <a:latin typeface="Euclid Circular A" pitchFamily="34" charset="0"/>
                <a:ea typeface="Euclid Circular A" pitchFamily="34" charset="-122"/>
                <a:cs typeface="Euclid Circular A" pitchFamily="34" charset="-120"/>
              </a:rPr>
              <a:t>Accuracy</a:t>
            </a:r>
            <a:endParaRPr lang="en-US" dirty="0"/>
          </a:p>
        </p:txBody>
      </p:sp>
      <p:pic>
        <p:nvPicPr>
          <p:cNvPr id="3" name="Object 2" descr="preencoded.png"/>
          <p:cNvPicPr>
            <a:picLocks noChangeAspect="1"/>
          </p:cNvPicPr>
          <p:nvPr/>
        </p:nvPicPr>
        <p:blipFill>
          <a:blip r:embed="rId3"/>
          <a:stretch>
            <a:fillRect/>
          </a:stretch>
        </p:blipFill>
        <p:spPr>
          <a:xfrm>
            <a:off x="285679" y="1390302"/>
            <a:ext cx="11617595" cy="5085078"/>
          </a:xfrm>
          <a:prstGeom prst="rect">
            <a:avLst/>
          </a:prstGeom>
        </p:spPr>
      </p:pic>
      <p:pic>
        <p:nvPicPr>
          <p:cNvPr id="4" name="Object 3"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28178" y="4208997"/>
            <a:ext cx="9523" cy="208545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7F1EB"/>
        </a:solidFill>
        <a:effectLst/>
      </p:bgPr>
    </p:bg>
    <p:spTree>
      <p:nvGrpSpPr>
        <p:cNvPr id="1" name=""/>
        <p:cNvGrpSpPr/>
        <p:nvPr/>
      </p:nvGrpSpPr>
      <p:grpSpPr>
        <a:xfrm>
          <a:off x="0" y="0"/>
          <a:ext cx="0" cy="0"/>
          <a:chOff x="0" y="0"/>
          <a:chExt cx="0" cy="0"/>
        </a:xfrm>
      </p:grpSpPr>
      <p:sp>
        <p:nvSpPr>
          <p:cNvPr id="2" name="Object 1"/>
          <p:cNvSpPr/>
          <p:nvPr/>
        </p:nvSpPr>
        <p:spPr>
          <a:xfrm>
            <a:off x="0" y="377096"/>
            <a:ext cx="12188952" cy="540885"/>
          </a:xfrm>
          <a:prstGeom prst="rect">
            <a:avLst/>
          </a:prstGeom>
          <a:noFill/>
        </p:spPr>
        <p:txBody>
          <a:bodyPr wrap="square" lIns="0" tIns="0" rIns="0" bIns="0" rtlCol="0" anchor="t"/>
          <a:lstStyle/>
          <a:p>
            <a:pPr algn="ctr">
              <a:lnSpc>
                <a:spcPts val="4260"/>
              </a:lnSpc>
              <a:buNone/>
            </a:pPr>
            <a:r>
              <a:rPr lang="en-US" sz="3750" b="1" dirty="0">
                <a:solidFill>
                  <a:srgbClr val="2A2921"/>
                </a:solidFill>
                <a:latin typeface="Euclid Circular A" pitchFamily="34" charset="0"/>
                <a:ea typeface="Euclid Circular A" pitchFamily="34" charset="-122"/>
                <a:cs typeface="Euclid Circular A" pitchFamily="34" charset="-120"/>
              </a:rPr>
              <a:t>Conclusioni</a:t>
            </a:r>
            <a:endParaRPr lang="en-US" dirty="0"/>
          </a:p>
        </p:txBody>
      </p:sp>
      <p:pic>
        <p:nvPicPr>
          <p:cNvPr id="3" name="Object 2" descr="preencoded.png"/>
          <p:cNvPicPr>
            <a:picLocks noChangeAspect="1"/>
          </p:cNvPicPr>
          <p:nvPr/>
        </p:nvPicPr>
        <p:blipFill>
          <a:blip r:embed="rId3"/>
          <a:srcRect l="9624" r="9624"/>
          <a:stretch/>
        </p:blipFill>
        <p:spPr>
          <a:xfrm>
            <a:off x="6094476" y="1771207"/>
            <a:ext cx="5714874" cy="4705498"/>
          </a:xfrm>
          <a:prstGeom prst="rect">
            <a:avLst/>
          </a:prstGeom>
        </p:spPr>
      </p:pic>
      <p:sp>
        <p:nvSpPr>
          <p:cNvPr id="4" name="Object 3"/>
          <p:cNvSpPr/>
          <p:nvPr/>
        </p:nvSpPr>
        <p:spPr>
          <a:xfrm>
            <a:off x="618965" y="1752162"/>
            <a:ext cx="4968652" cy="4704174"/>
          </a:xfrm>
          <a:prstGeom prst="rect">
            <a:avLst/>
          </a:prstGeom>
          <a:noFill/>
        </p:spPr>
        <p:txBody>
          <a:bodyPr/>
          <a:lstStyle/>
          <a:p>
            <a:endParaRPr lang="en-US"/>
          </a:p>
        </p:txBody>
      </p:sp>
      <p:sp>
        <p:nvSpPr>
          <p:cNvPr id="5" name="Object 4"/>
          <p:cNvSpPr/>
          <p:nvPr/>
        </p:nvSpPr>
        <p:spPr>
          <a:xfrm>
            <a:off x="809423" y="1895120"/>
            <a:ext cx="5046405" cy="4413377"/>
          </a:xfrm>
          <a:prstGeom prst="rect">
            <a:avLst/>
          </a:prstGeom>
          <a:noFill/>
        </p:spPr>
        <p:txBody>
          <a:bodyPr wrap="square" lIns="0" tIns="0" rIns="0" bIns="0" rtlCol="0" anchor="t"/>
          <a:lstStyle/>
          <a:p>
            <a:pPr algn="l">
              <a:lnSpc>
                <a:spcPts val="2045"/>
              </a:lnSpc>
              <a:buNone/>
            </a:pPr>
            <a:r>
              <a:rPr lang="en-US" sz="1800" dirty="0">
                <a:solidFill>
                  <a:srgbClr val="2A2921"/>
                </a:solidFill>
                <a:latin typeface="Euclid Circular A" pitchFamily="34" charset="0"/>
                <a:ea typeface="Euclid Circular A" pitchFamily="34" charset="-122"/>
                <a:cs typeface="Euclid Circular A" pitchFamily="34" charset="-120"/>
              </a:rPr>
              <a:t>In conclusion, the use of machine learning techniques for predicting breast cancer diagnosis has proven to be extremely effective, with an accuracy of 97%. This suggests that the model could be successfully implemented in a clinical setting to assist physicians in early diagnosis and treatment planning. Therefore, it is strongly recommended to seriously consider the implementation of this model as part of our project, as it could lead to significant improvements in healthcare and patient outcomes for those affected by breast cancer.</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93</TotalTime>
  <Words>780</Words>
  <Application>Microsoft Office PowerPoint</Application>
  <PresentationFormat>Widescreen</PresentationFormat>
  <Paragraphs>80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Euclid Circular 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SEO Competitor Analysis Report</dc:title>
  <dc:subject>SEO Competitor Analysis Report</dc:subject>
  <dc:creator>caterina camarda</dc:creator>
  <cp:lastModifiedBy>Angelina Belozorova</cp:lastModifiedBy>
  <cp:revision>2</cp:revision>
  <dcterms:created xsi:type="dcterms:W3CDTF">2024-04-27T08:24:05Z</dcterms:created>
  <dcterms:modified xsi:type="dcterms:W3CDTF">2024-05-23T18:17:14Z</dcterms:modified>
</cp:coreProperties>
</file>